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2" r:id="rId1"/>
  </p:sldMasterIdLst>
  <p:sldIdLst>
    <p:sldId id="256" r:id="rId2"/>
    <p:sldId id="257" r:id="rId3"/>
    <p:sldId id="279" r:id="rId4"/>
    <p:sldId id="295" r:id="rId5"/>
    <p:sldId id="297" r:id="rId6"/>
    <p:sldId id="296" r:id="rId7"/>
    <p:sldId id="298" r:id="rId8"/>
    <p:sldId id="267" r:id="rId9"/>
    <p:sldId id="309" r:id="rId10"/>
    <p:sldId id="272" r:id="rId11"/>
    <p:sldId id="292" r:id="rId12"/>
    <p:sldId id="310" r:id="rId13"/>
    <p:sldId id="311" r:id="rId14"/>
    <p:sldId id="312" r:id="rId15"/>
    <p:sldId id="261" r:id="rId16"/>
    <p:sldId id="293" r:id="rId17"/>
    <p:sldId id="313" r:id="rId18"/>
    <p:sldId id="262" r:id="rId19"/>
    <p:sldId id="291" r:id="rId20"/>
    <p:sldId id="290" r:id="rId21"/>
    <p:sldId id="263" r:id="rId22"/>
    <p:sldId id="289" r:id="rId23"/>
    <p:sldId id="269" r:id="rId24"/>
    <p:sldId id="303" r:id="rId25"/>
    <p:sldId id="307" r:id="rId26"/>
    <p:sldId id="280"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BFB"/>
    <a:srgbClr val="F9F9F9"/>
    <a:srgbClr val="8399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3EDF0B-FFAD-4172-9A4D-A55D7AC1B00C}" v="8" dt="2024-07-11T04:31:27.1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rendra nani" userId="c5efa506e97374b1" providerId="LiveId" clId="{E73EDF0B-FFAD-4172-9A4D-A55D7AC1B00C}"/>
    <pc:docChg chg="custSel modSld">
      <pc:chgData name="narendra nani" userId="c5efa506e97374b1" providerId="LiveId" clId="{E73EDF0B-FFAD-4172-9A4D-A55D7AC1B00C}" dt="2024-07-11T04:31:27.112" v="19" actId="1076"/>
      <pc:docMkLst>
        <pc:docMk/>
      </pc:docMkLst>
      <pc:sldChg chg="modSp mod">
        <pc:chgData name="narendra nani" userId="c5efa506e97374b1" providerId="LiveId" clId="{E73EDF0B-FFAD-4172-9A4D-A55D7AC1B00C}" dt="2024-07-11T04:18:15.027" v="0" actId="113"/>
        <pc:sldMkLst>
          <pc:docMk/>
          <pc:sldMk cId="1284299194" sldId="295"/>
        </pc:sldMkLst>
        <pc:spChg chg="mod">
          <ac:chgData name="narendra nani" userId="c5efa506e97374b1" providerId="LiveId" clId="{E73EDF0B-FFAD-4172-9A4D-A55D7AC1B00C}" dt="2024-07-11T04:18:15.027" v="0" actId="113"/>
          <ac:spMkLst>
            <pc:docMk/>
            <pc:sldMk cId="1284299194" sldId="295"/>
            <ac:spMk id="5" creationId="{D904A1A4-A459-5B3E-54F4-0716F4C5D40F}"/>
          </ac:spMkLst>
        </pc:spChg>
      </pc:sldChg>
      <pc:sldChg chg="addSp delSp modSp mod">
        <pc:chgData name="narendra nani" userId="c5efa506e97374b1" providerId="LiveId" clId="{E73EDF0B-FFAD-4172-9A4D-A55D7AC1B00C}" dt="2024-07-11T04:31:27.112" v="19" actId="1076"/>
        <pc:sldMkLst>
          <pc:docMk/>
          <pc:sldMk cId="2462298170" sldId="297"/>
        </pc:sldMkLst>
        <pc:spChg chg="del mod">
          <ac:chgData name="narendra nani" userId="c5efa506e97374b1" providerId="LiveId" clId="{E73EDF0B-FFAD-4172-9A4D-A55D7AC1B00C}" dt="2024-07-11T04:30:39.682" v="10" actId="478"/>
          <ac:spMkLst>
            <pc:docMk/>
            <pc:sldMk cId="2462298170" sldId="297"/>
            <ac:spMk id="2" creationId="{7A032106-3EB8-C101-0B33-F863958934D1}"/>
          </ac:spMkLst>
        </pc:spChg>
        <pc:spChg chg="add">
          <ac:chgData name="narendra nani" userId="c5efa506e97374b1" providerId="LiveId" clId="{E73EDF0B-FFAD-4172-9A4D-A55D7AC1B00C}" dt="2024-07-11T04:29:52.500" v="1"/>
          <ac:spMkLst>
            <pc:docMk/>
            <pc:sldMk cId="2462298170" sldId="297"/>
            <ac:spMk id="3" creationId="{156DEEAF-DF3B-932D-42A4-6F7C597484E6}"/>
          </ac:spMkLst>
        </pc:spChg>
        <pc:spChg chg="del mod">
          <ac:chgData name="narendra nani" userId="c5efa506e97374b1" providerId="LiveId" clId="{E73EDF0B-FFAD-4172-9A4D-A55D7AC1B00C}" dt="2024-07-11T04:30:26.306" v="5" actId="478"/>
          <ac:spMkLst>
            <pc:docMk/>
            <pc:sldMk cId="2462298170" sldId="297"/>
            <ac:spMk id="4" creationId="{9EAA02E8-996A-AAB7-7838-090793B866CF}"/>
          </ac:spMkLst>
        </pc:spChg>
        <pc:spChg chg="add mod">
          <ac:chgData name="narendra nani" userId="c5efa506e97374b1" providerId="LiveId" clId="{E73EDF0B-FFAD-4172-9A4D-A55D7AC1B00C}" dt="2024-07-11T04:31:27.112" v="19" actId="1076"/>
          <ac:spMkLst>
            <pc:docMk/>
            <pc:sldMk cId="2462298170" sldId="297"/>
            <ac:spMk id="5" creationId="{96E274C7-F998-3491-1EB3-D79B77C3D8FA}"/>
          </ac:spMkLst>
        </pc:spChg>
        <pc:spChg chg="del mod">
          <ac:chgData name="narendra nani" userId="c5efa506e97374b1" providerId="LiveId" clId="{E73EDF0B-FFAD-4172-9A4D-A55D7AC1B00C}" dt="2024-07-11T04:30:41.875" v="12" actId="478"/>
          <ac:spMkLst>
            <pc:docMk/>
            <pc:sldMk cId="2462298170" sldId="297"/>
            <ac:spMk id="7" creationId="{30732080-F74F-19C1-E6E5-DD7E652B5EB7}"/>
          </ac:spMkLst>
        </pc:spChg>
        <pc:spChg chg="del mod">
          <ac:chgData name="narendra nani" userId="c5efa506e97374b1" providerId="LiveId" clId="{E73EDF0B-FFAD-4172-9A4D-A55D7AC1B00C}" dt="2024-07-11T04:30:36.455" v="7" actId="478"/>
          <ac:spMkLst>
            <pc:docMk/>
            <pc:sldMk cId="2462298170" sldId="297"/>
            <ac:spMk id="8" creationId="{24AF6B4A-6FD9-6C44-1A37-F3A9A876A23A}"/>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28403" y="945913"/>
            <a:ext cx="8637073" cy="2618554"/>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1128404" y="3564467"/>
            <a:ext cx="8637072" cy="1071095"/>
          </a:xfrm>
        </p:spPr>
        <p:txBody>
          <a:bodyPr tIns="91440" bIns="91440">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7/11/2024</a:t>
            </a:fld>
            <a:endParaRPr lang="en-US" dirty="0"/>
          </a:p>
        </p:txBody>
      </p:sp>
      <p:sp>
        <p:nvSpPr>
          <p:cNvPr id="5" name="Footer Placeholder 4"/>
          <p:cNvSpPr>
            <a:spLocks noGrp="1"/>
          </p:cNvSpPr>
          <p:nvPr>
            <p:ph type="ftr" sz="quarter" idx="11"/>
          </p:nvPr>
        </p:nvSpPr>
        <p:spPr>
          <a:xfrm>
            <a:off x="1127124" y="329307"/>
            <a:ext cx="5943668" cy="309201"/>
          </a:xfrm>
        </p:spPr>
        <p:txBody>
          <a:bodyPr/>
          <a:lstStyle/>
          <a:p>
            <a:endParaRPr lang="en-US" dirty="0"/>
          </a:p>
        </p:txBody>
      </p:sp>
      <p:sp>
        <p:nvSpPr>
          <p:cNvPr id="6" name="Slide Number Placeholder 5"/>
          <p:cNvSpPr>
            <a:spLocks noGrp="1"/>
          </p:cNvSpPr>
          <p:nvPr>
            <p:ph type="sldNum" sz="quarter" idx="12"/>
          </p:nvPr>
        </p:nvSpPr>
        <p:spPr>
          <a:xfrm>
            <a:off x="9924392" y="134930"/>
            <a:ext cx="811019" cy="503578"/>
          </a:xfrm>
        </p:spPr>
        <p:txBody>
          <a:bodyPr/>
          <a:lstStyle/>
          <a:p>
            <a:fld id="{D57F1E4F-1CFF-5643-939E-217C01CDF565}" type="slidenum">
              <a:rPr lang="en-US" smtClean="0"/>
              <a:pPr/>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241672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252087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4709"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130270"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pic>
        <p:nvPicPr>
          <p:cNvPr id="17" name="Picture 16"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59215" b="36435"/>
          <a:stretch/>
        </p:blipFill>
        <p:spPr>
          <a:xfrm rot="5400000">
            <a:off x="8642279" y="3046916"/>
            <a:ext cx="4663440" cy="155448"/>
          </a:xfrm>
          <a:prstGeom prst="rect">
            <a:avLst/>
          </a:prstGeom>
          <a:noFill/>
          <a:ln>
            <a:noFill/>
          </a:ln>
        </p:spPr>
      </p:pic>
    </p:spTree>
    <p:extLst>
      <p:ext uri="{BB962C8B-B14F-4D97-AF65-F5344CB8AC3E}">
        <p14:creationId xmlns:p14="http://schemas.microsoft.com/office/powerpoint/2010/main" val="3566959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sz="1200"/>
            </a:lvl1pPr>
          </a:lstStyle>
          <a:p>
            <a:fld id="{52647F38-B617-4D2F-AE0A-013F0C4D2C57}" type="datetimeFigureOut">
              <a:rPr lang="en-US" smtClean="0"/>
              <a:t>7/11/2024</a:t>
            </a:fld>
            <a:endParaRPr lang="en-US" dirty="0"/>
          </a:p>
        </p:txBody>
      </p:sp>
      <p:sp>
        <p:nvSpPr>
          <p:cNvPr id="5" name="Footer Placeholder 4"/>
          <p:cNvSpPr>
            <a:spLocks noGrp="1"/>
          </p:cNvSpPr>
          <p:nvPr>
            <p:ph type="ftr" sz="quarter" idx="11"/>
          </p:nvPr>
        </p:nvSpPr>
        <p:spPr/>
        <p:txBody>
          <a:bodyPr/>
          <a:lstStyle>
            <a:lvl1pPr>
              <a:defRPr sz="1200"/>
            </a:lvl1p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smtClean="0"/>
              <a:t>‹#›</a:t>
            </a:fld>
            <a:endParaRPr lang="en-US" dirty="0"/>
          </a:p>
        </p:txBody>
      </p:sp>
      <p:pic>
        <p:nvPicPr>
          <p:cNvPr id="24" name="Picture 2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872421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9167" y="1756129"/>
            <a:ext cx="8619060" cy="2050065"/>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hasCustomPrompt="1"/>
          </p:nvPr>
        </p:nvSpPr>
        <p:spPr>
          <a:xfrm>
            <a:off x="1129166" y="3806195"/>
            <a:ext cx="861906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806803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31052" y="958037"/>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29166" y="2165621"/>
            <a:ext cx="4645152" cy="32938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95606" y="2171769"/>
            <a:ext cx="4645152" cy="32870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smtClean="0"/>
              <a:t>7/11/2024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smtClean="0"/>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051735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29166" y="953336"/>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9166" y="2169727"/>
            <a:ext cx="4645152" cy="801943"/>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9166" y="2974448"/>
            <a:ext cx="4645152" cy="24938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4337" y="2173181"/>
            <a:ext cx="4645152" cy="802237"/>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94337" y="2971669"/>
            <a:ext cx="4645152" cy="2487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7/11/2024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pic>
        <p:nvPicPr>
          <p:cNvPr id="18" name="Picture 17"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153187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pic>
        <p:nvPicPr>
          <p:cNvPr id="14" name="Picture 1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084781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7/11/2024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34059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4291" y="952578"/>
            <a:ext cx="3275013" cy="2322176"/>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23334" y="952578"/>
            <a:ext cx="6012470" cy="450522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4291" y="3274754"/>
            <a:ext cx="3275013" cy="2178918"/>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821077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129124" y="1129513"/>
            <a:ext cx="5854872" cy="1924208"/>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8247" y="3053721"/>
            <a:ext cx="5846486" cy="2096013"/>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125300" y="5469856"/>
            <a:ext cx="5849605" cy="320123"/>
          </a:xfrm>
        </p:spPr>
        <p:txBody>
          <a:bodyPr/>
          <a:lstStyle>
            <a:lvl1pPr algn="l">
              <a:defRPr/>
            </a:lvl1pPr>
          </a:lstStyle>
          <a:p>
            <a:fld id="{B61BEF0D-F0BB-DE4B-95CE-6DB70DBA9567}" type="datetimeFigureOut">
              <a:rPr lang="en-US" smtClean="0"/>
              <a:pPr/>
              <a:t>7/11/2024</a:t>
            </a:fld>
            <a:endParaRPr lang="en-US" dirty="0"/>
          </a:p>
        </p:txBody>
      </p:sp>
      <p:sp>
        <p:nvSpPr>
          <p:cNvPr id="6" name="Footer Placeholder 5"/>
          <p:cNvSpPr>
            <a:spLocks noGrp="1"/>
          </p:cNvSpPr>
          <p:nvPr>
            <p:ph type="ftr" sz="quarter" idx="11"/>
          </p:nvPr>
        </p:nvSpPr>
        <p:spPr>
          <a:xfrm>
            <a:off x="1125300" y="318640"/>
            <a:ext cx="4877818" cy="320931"/>
          </a:xfrm>
        </p:spPr>
        <p:txBody>
          <a:bodyPr/>
          <a:lstStyle/>
          <a:p>
            <a:endParaRPr lang="en-US" dirty="0"/>
          </a:p>
        </p:txBody>
      </p:sp>
      <p:sp>
        <p:nvSpPr>
          <p:cNvPr id="7" name="Slide Number Placeholder 6"/>
          <p:cNvSpPr>
            <a:spLocks noGrp="1"/>
          </p:cNvSpPr>
          <p:nvPr>
            <p:ph type="sldNum" sz="quarter" idx="12"/>
          </p:nvPr>
        </p:nvSpPr>
        <p:spPr>
          <a:xfrm>
            <a:off x="6176794" y="137408"/>
            <a:ext cx="811019" cy="503578"/>
          </a:xfrm>
        </p:spPr>
        <p:txBody>
          <a:bodyPr/>
          <a:lstStyle/>
          <a:p>
            <a:fld id="{D57F1E4F-1CFF-5643-939E-217C01CDF565}" type="slidenum">
              <a:rPr lang="en-US" smtClean="0"/>
              <a:pPr/>
              <a:t>‹#›</a:t>
            </a:fld>
            <a:endParaRPr lang="en-US" dirty="0"/>
          </a:p>
        </p:txBody>
      </p:sp>
      <p:pic>
        <p:nvPicPr>
          <p:cNvPr id="22" name="Picture 21"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t="474" r="48549" b="36564"/>
          <a:stretch/>
        </p:blipFill>
        <p:spPr>
          <a:xfrm>
            <a:off x="1125460" y="643464"/>
            <a:ext cx="5879592" cy="155448"/>
          </a:xfrm>
          <a:prstGeom prst="rect">
            <a:avLst/>
          </a:prstGeom>
          <a:noFill/>
          <a:ln>
            <a:noFill/>
          </a:ln>
        </p:spPr>
      </p:pic>
    </p:spTree>
    <p:extLst>
      <p:ext uri="{BB962C8B-B14F-4D97-AF65-F5344CB8AC3E}">
        <p14:creationId xmlns:p14="http://schemas.microsoft.com/office/powerpoint/2010/main" val="457846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13" name="Rectangle 12"/>
          <p:cNvSpPr/>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130270" y="953324"/>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130270" y="2171769"/>
            <a:ext cx="9603275" cy="32945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32830" y="330370"/>
            <a:ext cx="2515396"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B61BEF0D-F0BB-DE4B-95CE-6DB70DBA9567}" type="datetimeFigureOut">
              <a:rPr lang="en-US" smtClean="0"/>
              <a:pPr/>
              <a:t>7/11/2024</a:t>
            </a:fld>
            <a:endParaRPr lang="en-US" dirty="0"/>
          </a:p>
        </p:txBody>
      </p:sp>
      <p:sp>
        <p:nvSpPr>
          <p:cNvPr id="5" name="Footer Placeholder 4"/>
          <p:cNvSpPr>
            <a:spLocks noGrp="1"/>
          </p:cNvSpPr>
          <p:nvPr>
            <p:ph type="ftr" sz="quarter" idx="3"/>
          </p:nvPr>
        </p:nvSpPr>
        <p:spPr>
          <a:xfrm>
            <a:off x="1130270"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9918076" y="137408"/>
            <a:ext cx="811019" cy="503578"/>
          </a:xfrm>
          <a:prstGeom prst="rect">
            <a:avLst/>
          </a:prstGeom>
        </p:spPr>
        <p:txBody>
          <a:bodyPr vert="horz" lIns="91440" tIns="45720" rIns="91440" bIns="45720" rtlCol="0" anchor="t"/>
          <a:lstStyle>
            <a:lvl1pPr algn="r">
              <a:defRPr sz="28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16465798"/>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D93D9-CBDE-B959-428A-E0E26CF609E4}"/>
              </a:ext>
            </a:extLst>
          </p:cNvPr>
          <p:cNvSpPr>
            <a:spLocks noGrp="1"/>
          </p:cNvSpPr>
          <p:nvPr>
            <p:ph type="ctrTitle"/>
          </p:nvPr>
        </p:nvSpPr>
        <p:spPr>
          <a:xfrm>
            <a:off x="880656" y="1148174"/>
            <a:ext cx="4434596" cy="2823880"/>
          </a:xfrm>
        </p:spPr>
        <p:txBody>
          <a:bodyPr>
            <a:normAutofit/>
          </a:bodyPr>
          <a:lstStyle/>
          <a:p>
            <a:pPr>
              <a:lnSpc>
                <a:spcPct val="90000"/>
              </a:lnSpc>
            </a:pPr>
            <a:br>
              <a:rPr lang="en-US" sz="4800" dirty="0">
                <a:solidFill>
                  <a:srgbClr val="262626"/>
                </a:solidFill>
                <a:latin typeface="Aharoni" panose="02010803020104030203" pitchFamily="2" charset="-79"/>
                <a:cs typeface="Aharoni" panose="02010803020104030203" pitchFamily="2" charset="-79"/>
              </a:rPr>
            </a:br>
            <a:r>
              <a:rPr lang="en-US" sz="2000" dirty="0">
                <a:solidFill>
                  <a:srgbClr val="262626"/>
                </a:solidFill>
                <a:latin typeface="Aharoni" panose="02010803020104030203" pitchFamily="2" charset="-79"/>
                <a:cs typeface="Aharoni" panose="02010803020104030203" pitchFamily="2" charset="-79"/>
              </a:rPr>
              <a:t>AMAZON  WEB  SERVICES</a:t>
            </a:r>
            <a:br>
              <a:rPr lang="en-US" sz="2000" dirty="0">
                <a:solidFill>
                  <a:srgbClr val="262626"/>
                </a:solidFill>
                <a:latin typeface="Aharoni" panose="02010803020104030203" pitchFamily="2" charset="-79"/>
                <a:cs typeface="Aharoni" panose="02010803020104030203" pitchFamily="2" charset="-79"/>
              </a:rPr>
            </a:br>
            <a:r>
              <a:rPr lang="en-US" sz="4800" dirty="0">
                <a:solidFill>
                  <a:srgbClr val="262626"/>
                </a:solidFill>
                <a:latin typeface="Aharoni" panose="02010803020104030203" pitchFamily="2" charset="-79"/>
                <a:cs typeface="Aharoni" panose="02010803020104030203" pitchFamily="2" charset="-79"/>
              </a:rPr>
              <a:t>NETWORKING</a:t>
            </a:r>
            <a:endParaRPr lang="en-IN" sz="4800" dirty="0">
              <a:solidFill>
                <a:srgbClr val="262626"/>
              </a:solidFill>
              <a:latin typeface="Aharoni" panose="02010803020104030203" pitchFamily="2" charset="-79"/>
              <a:cs typeface="Aharoni" panose="02010803020104030203" pitchFamily="2" charset="-79"/>
            </a:endParaRPr>
          </a:p>
        </p:txBody>
      </p:sp>
      <p:sp>
        <p:nvSpPr>
          <p:cNvPr id="3" name="Subtitle 2">
            <a:extLst>
              <a:ext uri="{FF2B5EF4-FFF2-40B4-BE49-F238E27FC236}">
                <a16:creationId xmlns:a16="http://schemas.microsoft.com/office/drawing/2014/main" id="{3CE87248-6B08-309D-4725-DCE97C2B2291}"/>
              </a:ext>
            </a:extLst>
          </p:cNvPr>
          <p:cNvSpPr>
            <a:spLocks noGrp="1"/>
          </p:cNvSpPr>
          <p:nvPr>
            <p:ph type="subTitle" idx="1"/>
          </p:nvPr>
        </p:nvSpPr>
        <p:spPr>
          <a:xfrm>
            <a:off x="10687167" y="5639929"/>
            <a:ext cx="8721213" cy="1429121"/>
          </a:xfrm>
        </p:spPr>
        <p:txBody>
          <a:bodyPr>
            <a:normAutofit/>
          </a:bodyPr>
          <a:lstStyle/>
          <a:p>
            <a:pPr marL="342900" indent="-342900">
              <a:buFontTx/>
              <a:buChar char="-"/>
            </a:pPr>
            <a:r>
              <a:rPr lang="en-US" sz="1600" dirty="0">
                <a:solidFill>
                  <a:srgbClr val="000000"/>
                </a:solidFill>
                <a:latin typeface="ADLaM Display" panose="020F0502020204030204" pitchFamily="2" charset="0"/>
                <a:ea typeface="ADLaM Display" panose="020F0502020204030204" pitchFamily="2" charset="0"/>
                <a:cs typeface="ADLaM Display" panose="020F0502020204030204" pitchFamily="2" charset="0"/>
              </a:rPr>
              <a:t>TEAM 4</a:t>
            </a:r>
            <a:endParaRPr lang="en-IN" sz="1600" dirty="0">
              <a:solidFill>
                <a:srgbClr val="000000"/>
              </a:solidFill>
              <a:latin typeface="ADLaM Display" panose="020F0502020204030204" pitchFamily="2" charset="0"/>
              <a:ea typeface="ADLaM Display" panose="020F0502020204030204" pitchFamily="2" charset="0"/>
              <a:cs typeface="ADLaM Display" panose="020F0502020204030204" pitchFamily="2" charset="0"/>
            </a:endParaRPr>
          </a:p>
        </p:txBody>
      </p:sp>
      <p:pic>
        <p:nvPicPr>
          <p:cNvPr id="5" name="Picture 4" descr="A logo on a blue background&#10;&#10;Description automatically generated">
            <a:extLst>
              <a:ext uri="{FF2B5EF4-FFF2-40B4-BE49-F238E27FC236}">
                <a16:creationId xmlns:a16="http://schemas.microsoft.com/office/drawing/2014/main" id="{1E3AAC7C-B596-3289-F2A0-7A0051A72875}"/>
              </a:ext>
            </a:extLst>
          </p:cNvPr>
          <p:cNvPicPr>
            <a:picLocks noChangeAspect="1"/>
          </p:cNvPicPr>
          <p:nvPr/>
        </p:nvPicPr>
        <p:blipFill>
          <a:blip r:embed="rId3"/>
          <a:stretch>
            <a:fillRect/>
          </a:stretch>
        </p:blipFill>
        <p:spPr>
          <a:xfrm>
            <a:off x="5418668" y="1890711"/>
            <a:ext cx="5469466" cy="3076574"/>
          </a:xfrm>
          <a:prstGeom prst="rect">
            <a:avLst/>
          </a:prstGeom>
          <a:ln w="57150" cmpd="thickThin">
            <a:solidFill>
              <a:srgbClr val="7F7F7F"/>
            </a:solidFill>
            <a:miter lim="800000"/>
          </a:ln>
        </p:spPr>
      </p:pic>
      <p:sp>
        <p:nvSpPr>
          <p:cNvPr id="4" name="TextBox 3">
            <a:extLst>
              <a:ext uri="{FF2B5EF4-FFF2-40B4-BE49-F238E27FC236}">
                <a16:creationId xmlns:a16="http://schemas.microsoft.com/office/drawing/2014/main" id="{82748B62-1CF3-36C5-47F1-2F5394DB2491}"/>
              </a:ext>
            </a:extLst>
          </p:cNvPr>
          <p:cNvSpPr txBox="1"/>
          <p:nvPr/>
        </p:nvSpPr>
        <p:spPr>
          <a:xfrm>
            <a:off x="297931" y="5709826"/>
            <a:ext cx="4336026" cy="369332"/>
          </a:xfrm>
          <a:prstGeom prst="rect">
            <a:avLst/>
          </a:prstGeom>
          <a:noFill/>
        </p:spPr>
        <p:txBody>
          <a:bodyPr wrap="square" rtlCol="0">
            <a:spAutoFit/>
          </a:bodyPr>
          <a:lstStyle/>
          <a:p>
            <a:r>
              <a:rPr lang="en-US" b="1" dirty="0"/>
              <a:t>INSTRUCTOR: LAVISH ARORA</a:t>
            </a:r>
            <a:endParaRPr lang="en-IN" b="1" dirty="0"/>
          </a:p>
        </p:txBody>
      </p:sp>
    </p:spTree>
    <p:extLst>
      <p:ext uri="{BB962C8B-B14F-4D97-AF65-F5344CB8AC3E}">
        <p14:creationId xmlns:p14="http://schemas.microsoft.com/office/powerpoint/2010/main" val="43655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F7DAA0-0D29-6ACA-6809-50B824A4A0DF}"/>
              </a:ext>
            </a:extLst>
          </p:cNvPr>
          <p:cNvSpPr txBox="1"/>
          <p:nvPr/>
        </p:nvSpPr>
        <p:spPr>
          <a:xfrm>
            <a:off x="1061883" y="982132"/>
            <a:ext cx="6010972" cy="64633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sng" strike="noStrike" cap="none" normalizeH="0" baseline="0" dirty="0">
                <a:ln>
                  <a:noFill/>
                </a:ln>
                <a:solidFill>
                  <a:schemeClr val="tx1"/>
                </a:solidFill>
                <a:effectLst/>
                <a:latin typeface="Congenial" panose="02000503040000020004" pitchFamily="2" charset="0"/>
              </a:rPr>
              <a:t>How to create Subnet:</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i="0" u="none" strike="noStrike" cap="none" normalizeH="0" baseline="0" dirty="0">
                <a:ln>
                  <a:noFill/>
                </a:ln>
                <a:solidFill>
                  <a:schemeClr val="tx1"/>
                </a:solidFill>
                <a:effectLst/>
                <a:latin typeface="Congenial" panose="02000503040000020004" pitchFamily="2" charset="0"/>
              </a:rPr>
              <a:t>1)Click on create subne</a:t>
            </a:r>
            <a:r>
              <a:rPr lang="en-US" altLang="en-US" dirty="0">
                <a:latin typeface="Congenial" panose="02000503040000020004" pitchFamily="2" charset="0"/>
              </a:rPr>
              <a:t>t and associate it with </a:t>
            </a:r>
            <a:r>
              <a:rPr lang="en-US" altLang="en-US" dirty="0" err="1">
                <a:latin typeface="Congenial" panose="02000503040000020004" pitchFamily="2" charset="0"/>
              </a:rPr>
              <a:t>vpc</a:t>
            </a:r>
            <a:r>
              <a:rPr lang="en-US" altLang="en-US" dirty="0">
                <a:latin typeface="Congenial" panose="02000503040000020004" pitchFamily="2" charset="0"/>
              </a:rPr>
              <a:t>.</a:t>
            </a:r>
            <a:endParaRPr kumimoji="0" lang="en-US" altLang="en-US" sz="1800" i="0" u="none" strike="noStrike" cap="none" normalizeH="0" baseline="0" dirty="0">
              <a:ln>
                <a:noFill/>
              </a:ln>
              <a:solidFill>
                <a:schemeClr val="tx1"/>
              </a:solidFill>
              <a:effectLst/>
              <a:latin typeface="Congenial" panose="02000503040000020004" pitchFamily="2" charset="0"/>
            </a:endParaRPr>
          </a:p>
        </p:txBody>
      </p:sp>
      <p:pic>
        <p:nvPicPr>
          <p:cNvPr id="17" name="Picture 16">
            <a:extLst>
              <a:ext uri="{FF2B5EF4-FFF2-40B4-BE49-F238E27FC236}">
                <a16:creationId xmlns:a16="http://schemas.microsoft.com/office/drawing/2014/main" id="{6AAAC46D-7FFE-7C75-E5C8-708A38BF00AC}"/>
              </a:ext>
            </a:extLst>
          </p:cNvPr>
          <p:cNvPicPr>
            <a:picLocks noChangeAspect="1"/>
          </p:cNvPicPr>
          <p:nvPr/>
        </p:nvPicPr>
        <p:blipFill rotWithShape="1">
          <a:blip r:embed="rId2"/>
          <a:srcRect t="29821" r="3387"/>
          <a:stretch/>
        </p:blipFill>
        <p:spPr>
          <a:xfrm>
            <a:off x="1061883" y="1628463"/>
            <a:ext cx="7148934" cy="2921038"/>
          </a:xfrm>
          <a:prstGeom prst="rect">
            <a:avLst/>
          </a:prstGeom>
        </p:spPr>
      </p:pic>
      <p:sp>
        <p:nvSpPr>
          <p:cNvPr id="18" name="TextBox 17">
            <a:extLst>
              <a:ext uri="{FF2B5EF4-FFF2-40B4-BE49-F238E27FC236}">
                <a16:creationId xmlns:a16="http://schemas.microsoft.com/office/drawing/2014/main" id="{258CDF25-95E2-8101-B183-5DD909AD9770}"/>
              </a:ext>
            </a:extLst>
          </p:cNvPr>
          <p:cNvSpPr txBox="1"/>
          <p:nvPr/>
        </p:nvSpPr>
        <p:spPr>
          <a:xfrm>
            <a:off x="1008246" y="4675539"/>
            <a:ext cx="7648248" cy="120032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i="0" u="none" strike="noStrike" cap="none" normalizeH="0" baseline="0" dirty="0">
                <a:ln>
                  <a:noFill/>
                </a:ln>
                <a:solidFill>
                  <a:schemeClr val="tx1"/>
                </a:solidFill>
                <a:effectLst/>
                <a:latin typeface="Congenial" panose="02000503040000020004" pitchFamily="2" charset="0"/>
              </a:rPr>
              <a:t>2</a:t>
            </a:r>
            <a:r>
              <a:rPr lang="en-US" altLang="en-US" dirty="0">
                <a:latin typeface="Congenial" panose="02000503040000020004" pitchFamily="2" charset="0"/>
              </a:rPr>
              <a:t>)Then add name and select availability zone like a1</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i="0" u="none" strike="noStrike" cap="none" normalizeH="0" baseline="0" dirty="0">
                <a:ln>
                  <a:noFill/>
                </a:ln>
                <a:solidFill>
                  <a:schemeClr val="tx1"/>
                </a:solidFill>
                <a:effectLst/>
                <a:latin typeface="Congenial" panose="02000503040000020004" pitchFamily="2" charset="0"/>
              </a:rPr>
              <a:t>3)Now we decide range of </a:t>
            </a:r>
            <a:r>
              <a:rPr lang="en-US" altLang="en-US" dirty="0">
                <a:latin typeface="Congenial" panose="02000503040000020004" pitchFamily="2" charset="0"/>
              </a:rPr>
              <a:t>Ip for each subnet.</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i="0" u="none" strike="noStrike" cap="none" normalizeH="0" baseline="0" dirty="0">
                <a:ln>
                  <a:noFill/>
                </a:ln>
                <a:solidFill>
                  <a:schemeClr val="tx1"/>
                </a:solidFill>
                <a:effectLst/>
                <a:latin typeface="Congenial" panose="02000503040000020004" pitchFamily="2" charset="0"/>
              </a:rPr>
              <a:t>4)Then click on create.</a:t>
            </a:r>
          </a:p>
          <a:p>
            <a:pPr marL="0" marR="0" lvl="0" indent="0" algn="l" defTabSz="914400" rtl="0" eaLnBrk="0" fontAlgn="base" latinLnBrk="0" hangingPunct="0">
              <a:lnSpc>
                <a:spcPct val="100000"/>
              </a:lnSpc>
              <a:spcBef>
                <a:spcPct val="0"/>
              </a:spcBef>
              <a:spcAft>
                <a:spcPct val="0"/>
              </a:spcAft>
              <a:buClrTx/>
              <a:buSzTx/>
              <a:tabLst/>
            </a:pPr>
            <a:r>
              <a:rPr lang="en-US" altLang="en-US" dirty="0">
                <a:latin typeface="Congenial" panose="02000503040000020004" pitchFamily="2" charset="0"/>
              </a:rPr>
              <a:t>In this way we creates 4 subnets in which 2 are public and 2 are private</a:t>
            </a:r>
            <a:endParaRPr lang="en-IN" dirty="0"/>
          </a:p>
        </p:txBody>
      </p:sp>
    </p:spTree>
    <p:extLst>
      <p:ext uri="{BB962C8B-B14F-4D97-AF65-F5344CB8AC3E}">
        <p14:creationId xmlns:p14="http://schemas.microsoft.com/office/powerpoint/2010/main" val="2720147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32106-3EB8-C101-0B33-F863958934D1}"/>
              </a:ext>
            </a:extLst>
          </p:cNvPr>
          <p:cNvSpPr>
            <a:spLocks noGrp="1"/>
          </p:cNvSpPr>
          <p:nvPr>
            <p:ph type="title"/>
          </p:nvPr>
        </p:nvSpPr>
        <p:spPr/>
        <p:txBody>
          <a:bodyPr/>
          <a:lstStyle/>
          <a:p>
            <a:endParaRPr lang="en-IN"/>
          </a:p>
        </p:txBody>
      </p:sp>
      <p:pic>
        <p:nvPicPr>
          <p:cNvPr id="4" name="Content Placeholder 3" descr="A screenshot of a computer&#10;&#10;Description automatically generated">
            <a:extLst>
              <a:ext uri="{FF2B5EF4-FFF2-40B4-BE49-F238E27FC236}">
                <a16:creationId xmlns:a16="http://schemas.microsoft.com/office/drawing/2014/main" id="{9C9C2609-C8B1-6115-390E-DD24A09C1C8B}"/>
              </a:ext>
            </a:extLst>
          </p:cNvPr>
          <p:cNvPicPr>
            <a:picLocks noGrp="1" noChangeAspect="1"/>
          </p:cNvPicPr>
          <p:nvPr>
            <p:ph idx="1"/>
          </p:nvPr>
        </p:nvPicPr>
        <p:blipFill>
          <a:blip r:embed="rId2"/>
          <a:stretch>
            <a:fillRect/>
          </a:stretch>
        </p:blipFill>
        <p:spPr>
          <a:xfrm>
            <a:off x="1312404" y="2171700"/>
            <a:ext cx="9238579" cy="3294063"/>
          </a:xfrm>
        </p:spPr>
      </p:pic>
      <p:sp>
        <p:nvSpPr>
          <p:cNvPr id="8" name="Rectangle 7">
            <a:extLst>
              <a:ext uri="{FF2B5EF4-FFF2-40B4-BE49-F238E27FC236}">
                <a16:creationId xmlns:a16="http://schemas.microsoft.com/office/drawing/2014/main" id="{24AF6B4A-6FD9-6C44-1A37-F3A9A876A23A}"/>
              </a:ext>
            </a:extLst>
          </p:cNvPr>
          <p:cNvSpPr/>
          <p:nvPr/>
        </p:nvSpPr>
        <p:spPr>
          <a:xfrm>
            <a:off x="993058" y="825910"/>
            <a:ext cx="10137058" cy="5191432"/>
          </a:xfrm>
          <a:prstGeom prst="rect">
            <a:avLst/>
          </a:prstGeom>
          <a:solidFill>
            <a:srgbClr val="F9F9F9"/>
          </a:solidFill>
          <a:ln>
            <a:solidFill>
              <a:srgbClr val="FBF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D2B107BA-EA72-CA87-2023-56809FC12776}"/>
              </a:ext>
            </a:extLst>
          </p:cNvPr>
          <p:cNvPicPr>
            <a:picLocks noChangeAspect="1"/>
          </p:cNvPicPr>
          <p:nvPr/>
        </p:nvPicPr>
        <p:blipFill rotWithShape="1">
          <a:blip r:embed="rId3"/>
          <a:srcRect l="2055" t="29117" r="60530" b="22476"/>
          <a:stretch/>
        </p:blipFill>
        <p:spPr>
          <a:xfrm>
            <a:off x="990982" y="853043"/>
            <a:ext cx="4044283" cy="2691685"/>
          </a:xfrm>
          <a:prstGeom prst="rect">
            <a:avLst/>
          </a:prstGeom>
        </p:spPr>
      </p:pic>
      <p:pic>
        <p:nvPicPr>
          <p:cNvPr id="9" name="Picture 8">
            <a:extLst>
              <a:ext uri="{FF2B5EF4-FFF2-40B4-BE49-F238E27FC236}">
                <a16:creationId xmlns:a16="http://schemas.microsoft.com/office/drawing/2014/main" id="{8C26AEC4-0AD3-61F5-E38F-C6708639D107}"/>
              </a:ext>
            </a:extLst>
          </p:cNvPr>
          <p:cNvPicPr>
            <a:picLocks noChangeAspect="1"/>
          </p:cNvPicPr>
          <p:nvPr/>
        </p:nvPicPr>
        <p:blipFill rotWithShape="1">
          <a:blip r:embed="rId4"/>
          <a:srcRect l="1978" t="38388" r="45851" b="35092"/>
          <a:stretch/>
        </p:blipFill>
        <p:spPr>
          <a:xfrm>
            <a:off x="5144529" y="866028"/>
            <a:ext cx="5908361" cy="2378686"/>
          </a:xfrm>
          <a:prstGeom prst="rect">
            <a:avLst/>
          </a:prstGeom>
        </p:spPr>
      </p:pic>
      <p:pic>
        <p:nvPicPr>
          <p:cNvPr id="12" name="Picture 11">
            <a:extLst>
              <a:ext uri="{FF2B5EF4-FFF2-40B4-BE49-F238E27FC236}">
                <a16:creationId xmlns:a16="http://schemas.microsoft.com/office/drawing/2014/main" id="{A8BC29DF-B0DC-FEAB-1477-F6BBC8511AB5}"/>
              </a:ext>
            </a:extLst>
          </p:cNvPr>
          <p:cNvPicPr>
            <a:picLocks noChangeAspect="1"/>
          </p:cNvPicPr>
          <p:nvPr/>
        </p:nvPicPr>
        <p:blipFill rotWithShape="1">
          <a:blip r:embed="rId5"/>
          <a:srcRect l="15824" t="24301"/>
          <a:stretch/>
        </p:blipFill>
        <p:spPr>
          <a:xfrm>
            <a:off x="990982" y="3372128"/>
            <a:ext cx="10262716" cy="2694003"/>
          </a:xfrm>
          <a:prstGeom prst="rect">
            <a:avLst/>
          </a:prstGeom>
        </p:spPr>
      </p:pic>
    </p:spTree>
    <p:extLst>
      <p:ext uri="{BB962C8B-B14F-4D97-AF65-F5344CB8AC3E}">
        <p14:creationId xmlns:p14="http://schemas.microsoft.com/office/powerpoint/2010/main" val="855411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5E068DF-F1D2-F41A-7930-FEC1A451C213}"/>
              </a:ext>
            </a:extLst>
          </p:cNvPr>
          <p:cNvSpPr txBox="1"/>
          <p:nvPr/>
        </p:nvSpPr>
        <p:spPr>
          <a:xfrm>
            <a:off x="1111045" y="885354"/>
            <a:ext cx="9665109" cy="120032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Congenial" panose="02000503040000020004" pitchFamily="2" charset="0"/>
              </a:rPr>
              <a:t>How to setup Route Table: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i="0" u="none" strike="noStrike" cap="none" normalizeH="0" baseline="0" dirty="0">
                <a:ln>
                  <a:noFill/>
                </a:ln>
                <a:solidFill>
                  <a:schemeClr val="tx1"/>
                </a:solidFill>
                <a:effectLst/>
                <a:latin typeface="Congenial" panose="02000503040000020004" pitchFamily="2" charset="0"/>
              </a:rPr>
              <a:t>Come to route table and we can observe the VPC that is created. Now select manual VPC.</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i="0" u="none" strike="noStrike" cap="none" normalizeH="0" baseline="0" dirty="0">
                <a:ln>
                  <a:noFill/>
                </a:ln>
                <a:solidFill>
                  <a:schemeClr val="tx1"/>
                </a:solidFill>
                <a:effectLst/>
                <a:latin typeface="Congenial" panose="02000503040000020004" pitchFamily="2" charset="0"/>
              </a:rPr>
              <a:t>Click create route table</a:t>
            </a:r>
          </a:p>
        </p:txBody>
      </p:sp>
      <p:pic>
        <p:nvPicPr>
          <p:cNvPr id="7" name="Picture 6">
            <a:extLst>
              <a:ext uri="{FF2B5EF4-FFF2-40B4-BE49-F238E27FC236}">
                <a16:creationId xmlns:a16="http://schemas.microsoft.com/office/drawing/2014/main" id="{5F67AC1C-60F6-30E2-8F2A-713879B1CC52}"/>
              </a:ext>
            </a:extLst>
          </p:cNvPr>
          <p:cNvPicPr>
            <a:picLocks noChangeAspect="1"/>
          </p:cNvPicPr>
          <p:nvPr/>
        </p:nvPicPr>
        <p:blipFill rotWithShape="1">
          <a:blip r:embed="rId2"/>
          <a:srcRect l="1693" t="29104" r="45242" b="10538"/>
          <a:stretch/>
        </p:blipFill>
        <p:spPr>
          <a:xfrm>
            <a:off x="1248695" y="2085683"/>
            <a:ext cx="6469627" cy="3886963"/>
          </a:xfrm>
          <a:prstGeom prst="rect">
            <a:avLst/>
          </a:prstGeom>
        </p:spPr>
      </p:pic>
    </p:spTree>
    <p:extLst>
      <p:ext uri="{BB962C8B-B14F-4D97-AF65-F5344CB8AC3E}">
        <p14:creationId xmlns:p14="http://schemas.microsoft.com/office/powerpoint/2010/main" val="1096167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AC889AE-0E44-E98B-F544-B21A92D8D3F6}"/>
              </a:ext>
            </a:extLst>
          </p:cNvPr>
          <p:cNvSpPr txBox="1"/>
          <p:nvPr/>
        </p:nvSpPr>
        <p:spPr>
          <a:xfrm>
            <a:off x="1015179" y="780250"/>
            <a:ext cx="9859297" cy="646331"/>
          </a:xfrm>
          <a:prstGeom prst="rect">
            <a:avLst/>
          </a:prstGeom>
          <a:noFill/>
        </p:spPr>
        <p:txBody>
          <a:bodyPr wrap="square">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dirty="0">
                <a:solidFill>
                  <a:schemeClr val="tx1"/>
                </a:solidFill>
                <a:latin typeface="Congenial" panose="02000503040000020004" pitchFamily="2" charset="0"/>
              </a:rPr>
              <a:t>Click on subnet association and then click on edit. Now checkmark 2 public subnet public 1,2 and click on save.</a:t>
            </a:r>
            <a:r>
              <a:rPr kumimoji="0" lang="en-US" altLang="en-US" sz="1800" i="0" u="none" strike="noStrike" cap="none" normalizeH="0" baseline="0" dirty="0">
                <a:ln>
                  <a:noFill/>
                </a:ln>
                <a:solidFill>
                  <a:schemeClr val="tx1"/>
                </a:solidFill>
                <a:effectLst/>
                <a:latin typeface="Congenial" panose="02000503040000020004" pitchFamily="2" charset="0"/>
              </a:rPr>
              <a:t> </a:t>
            </a:r>
          </a:p>
        </p:txBody>
      </p:sp>
      <p:pic>
        <p:nvPicPr>
          <p:cNvPr id="7" name="Picture 6">
            <a:extLst>
              <a:ext uri="{FF2B5EF4-FFF2-40B4-BE49-F238E27FC236}">
                <a16:creationId xmlns:a16="http://schemas.microsoft.com/office/drawing/2014/main" id="{0F8C74AF-8D31-57AA-880D-ADC29E097143}"/>
              </a:ext>
            </a:extLst>
          </p:cNvPr>
          <p:cNvPicPr>
            <a:picLocks noChangeAspect="1"/>
          </p:cNvPicPr>
          <p:nvPr/>
        </p:nvPicPr>
        <p:blipFill rotWithShape="1">
          <a:blip r:embed="rId2"/>
          <a:srcRect l="1049" t="30680" r="3871" b="1218"/>
          <a:stretch/>
        </p:blipFill>
        <p:spPr>
          <a:xfrm>
            <a:off x="786580" y="1426581"/>
            <a:ext cx="10520517" cy="4670323"/>
          </a:xfrm>
          <a:prstGeom prst="rect">
            <a:avLst/>
          </a:prstGeom>
        </p:spPr>
      </p:pic>
    </p:spTree>
    <p:extLst>
      <p:ext uri="{BB962C8B-B14F-4D97-AF65-F5344CB8AC3E}">
        <p14:creationId xmlns:p14="http://schemas.microsoft.com/office/powerpoint/2010/main" val="4294221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5C0540-E506-021E-E7ED-5250E7E94611}"/>
              </a:ext>
            </a:extLst>
          </p:cNvPr>
          <p:cNvSpPr txBox="1"/>
          <p:nvPr/>
        </p:nvSpPr>
        <p:spPr>
          <a:xfrm>
            <a:off x="1205681" y="890947"/>
            <a:ext cx="9780638" cy="369332"/>
          </a:xfrm>
          <a:prstGeom prst="rect">
            <a:avLst/>
          </a:prstGeom>
          <a:noFill/>
        </p:spPr>
        <p:txBody>
          <a:bodyPr wrap="square">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dirty="0">
                <a:latin typeface="Congenial" panose="02000503040000020004" pitchFamily="2" charset="0"/>
              </a:rPr>
              <a:t>Same way create route table for</a:t>
            </a:r>
            <a:r>
              <a:rPr lang="en-US" altLang="en-US" dirty="0">
                <a:solidFill>
                  <a:schemeClr val="tx1"/>
                </a:solidFill>
                <a:latin typeface="Congenial" panose="02000503040000020004" pitchFamily="2" charset="0"/>
              </a:rPr>
              <a:t> private subnet 1,2 and click save.</a:t>
            </a:r>
            <a:r>
              <a:rPr lang="en-US" altLang="en-US" dirty="0">
                <a:latin typeface="Congenial" panose="02000503040000020004" pitchFamily="2" charset="0"/>
              </a:rPr>
              <a:t>4</a:t>
            </a:r>
            <a:endParaRPr kumimoji="0" lang="en-US" altLang="en-US" sz="1800" i="0" u="none" strike="noStrike" cap="none" normalizeH="0" baseline="0" dirty="0">
              <a:ln>
                <a:noFill/>
              </a:ln>
              <a:solidFill>
                <a:schemeClr val="tx1"/>
              </a:solidFill>
              <a:effectLst/>
              <a:latin typeface="Congenial" panose="02000503040000020004" pitchFamily="2" charset="0"/>
            </a:endParaRPr>
          </a:p>
        </p:txBody>
      </p:sp>
      <p:pic>
        <p:nvPicPr>
          <p:cNvPr id="7" name="Picture 6">
            <a:extLst>
              <a:ext uri="{FF2B5EF4-FFF2-40B4-BE49-F238E27FC236}">
                <a16:creationId xmlns:a16="http://schemas.microsoft.com/office/drawing/2014/main" id="{92A0B1F2-A80D-9921-2A91-D06CD3B9B635}"/>
              </a:ext>
            </a:extLst>
          </p:cNvPr>
          <p:cNvPicPr>
            <a:picLocks noChangeAspect="1"/>
          </p:cNvPicPr>
          <p:nvPr/>
        </p:nvPicPr>
        <p:blipFill rotWithShape="1">
          <a:blip r:embed="rId2"/>
          <a:srcRect l="15124" t="26101" r="3162" b="-1"/>
          <a:stretch/>
        </p:blipFill>
        <p:spPr>
          <a:xfrm>
            <a:off x="1205681" y="1260279"/>
            <a:ext cx="9416304" cy="4796393"/>
          </a:xfrm>
          <a:prstGeom prst="rect">
            <a:avLst/>
          </a:prstGeom>
        </p:spPr>
      </p:pic>
    </p:spTree>
    <p:extLst>
      <p:ext uri="{BB962C8B-B14F-4D97-AF65-F5344CB8AC3E}">
        <p14:creationId xmlns:p14="http://schemas.microsoft.com/office/powerpoint/2010/main" val="517762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32106-3EB8-C101-0B33-F863958934D1}"/>
              </a:ext>
            </a:extLst>
          </p:cNvPr>
          <p:cNvSpPr>
            <a:spLocks noGrp="1"/>
          </p:cNvSpPr>
          <p:nvPr>
            <p:ph type="title"/>
          </p:nvPr>
        </p:nvSpPr>
        <p:spPr/>
        <p:txBody>
          <a:bodyPr/>
          <a:lstStyle/>
          <a:p>
            <a:endParaRPr lang="en-IN"/>
          </a:p>
        </p:txBody>
      </p:sp>
      <p:sp>
        <p:nvSpPr>
          <p:cNvPr id="7" name="Content Placeholder 6">
            <a:extLst>
              <a:ext uri="{FF2B5EF4-FFF2-40B4-BE49-F238E27FC236}">
                <a16:creationId xmlns:a16="http://schemas.microsoft.com/office/drawing/2014/main" id="{30732080-F74F-19C1-E6E5-DD7E652B5EB7}"/>
              </a:ext>
            </a:extLst>
          </p:cNvPr>
          <p:cNvSpPr>
            <a:spLocks noGrp="1"/>
          </p:cNvSpPr>
          <p:nvPr>
            <p:ph idx="1"/>
          </p:nvPr>
        </p:nvSpPr>
        <p:spPr/>
        <p:txBody>
          <a:bodyPr/>
          <a:lstStyle/>
          <a:p>
            <a:endParaRPr lang="en-IN"/>
          </a:p>
        </p:txBody>
      </p:sp>
      <p:sp>
        <p:nvSpPr>
          <p:cNvPr id="8" name="Rectangle 7">
            <a:extLst>
              <a:ext uri="{FF2B5EF4-FFF2-40B4-BE49-F238E27FC236}">
                <a16:creationId xmlns:a16="http://schemas.microsoft.com/office/drawing/2014/main" id="{24AF6B4A-6FD9-6C44-1A37-F3A9A876A23A}"/>
              </a:ext>
            </a:extLst>
          </p:cNvPr>
          <p:cNvSpPr/>
          <p:nvPr/>
        </p:nvSpPr>
        <p:spPr>
          <a:xfrm>
            <a:off x="993058" y="825910"/>
            <a:ext cx="10137058" cy="5191432"/>
          </a:xfrm>
          <a:prstGeom prst="rect">
            <a:avLst/>
          </a:prstGeom>
          <a:solidFill>
            <a:srgbClr val="F9F9F9"/>
          </a:solidFill>
          <a:ln>
            <a:solidFill>
              <a:srgbClr val="FBF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AB146DAC-0CFB-DBB5-6050-E25B184B4D62}"/>
              </a:ext>
            </a:extLst>
          </p:cNvPr>
          <p:cNvSpPr txBox="1"/>
          <p:nvPr/>
        </p:nvSpPr>
        <p:spPr>
          <a:xfrm>
            <a:off x="1130710" y="938130"/>
            <a:ext cx="10137058" cy="5078313"/>
          </a:xfrm>
          <a:prstGeom prst="rect">
            <a:avLst/>
          </a:prstGeom>
          <a:noFill/>
        </p:spPr>
        <p:txBody>
          <a:bodyPr wrap="square">
            <a:spAutoFit/>
          </a:bodyPr>
          <a:lstStyle/>
          <a:p>
            <a:r>
              <a:rPr lang="en-US" b="1" dirty="0">
                <a:effectLst>
                  <a:outerShdw blurRad="38100" dist="38100" dir="2700000" algn="tl">
                    <a:srgbClr val="000000">
                      <a:alpha val="43137"/>
                    </a:srgbClr>
                  </a:outerShdw>
                </a:effectLst>
                <a:latin typeface="Congenial" panose="02000503040000020004" pitchFamily="2" charset="0"/>
              </a:rPr>
              <a:t>Add Networking Components</a:t>
            </a:r>
          </a:p>
          <a:p>
            <a:endParaRPr lang="en-US" b="1" dirty="0">
              <a:latin typeface="Congenial" panose="02000503040000020004" pitchFamily="2" charset="0"/>
            </a:endParaRPr>
          </a:p>
          <a:p>
            <a:pPr>
              <a:buFont typeface="Arial" panose="020B0604020202020204" pitchFamily="34" charset="0"/>
              <a:buChar char="•"/>
            </a:pPr>
            <a:r>
              <a:rPr lang="en-US" b="1" dirty="0">
                <a:latin typeface="Congenial" panose="02000503040000020004" pitchFamily="2" charset="0"/>
              </a:rPr>
              <a:t>Internet Gateway</a:t>
            </a:r>
            <a:r>
              <a:rPr lang="en-US" dirty="0">
                <a:latin typeface="Congenial" panose="02000503040000020004" pitchFamily="2" charset="0"/>
              </a:rPr>
              <a:t>: </a:t>
            </a:r>
            <a:r>
              <a:rPr lang="en-US" sz="1800" dirty="0">
                <a:effectLst/>
                <a:highlight>
                  <a:srgbClr val="FFFFFF"/>
                </a:highlight>
                <a:latin typeface="Congenial" panose="02000503040000020004" pitchFamily="2" charset="0"/>
                <a:ea typeface="Times New Roman" panose="02020603050405020304" pitchFamily="18" charset="0"/>
              </a:rPr>
              <a:t>An Internet gateway is a horizontally scaled, redundant, and highly available VPC component that allows communication between instances in your VPC and the Internet. It therefore imposes no availability risks or bandwidth constraints on your network traffic.</a:t>
            </a:r>
            <a:endParaRPr lang="en-IN" sz="1800" dirty="0">
              <a:effectLst/>
              <a:highlight>
                <a:srgbClr val="FFFFFF"/>
              </a:highlight>
              <a:latin typeface="Congenial" panose="02000503040000020004" pitchFamily="2" charset="0"/>
              <a:ea typeface="Times New Roman" panose="02020603050405020304" pitchFamily="18" charset="0"/>
            </a:endParaRPr>
          </a:p>
          <a:p>
            <a:pPr>
              <a:buFont typeface="Arial" panose="020B0604020202020204" pitchFamily="34" charset="0"/>
              <a:buChar char="•"/>
            </a:pPr>
            <a:endParaRPr lang="en-US" dirty="0"/>
          </a:p>
          <a:p>
            <a:pPr>
              <a:buFont typeface="Arial" panose="020B0604020202020204" pitchFamily="34" charset="0"/>
              <a:buChar char="•"/>
            </a:pPr>
            <a:r>
              <a:rPr lang="en-US" b="1" dirty="0">
                <a:latin typeface="Congenial" panose="02000503040000020004" pitchFamily="2" charset="0"/>
              </a:rPr>
              <a:t>NAT</a:t>
            </a:r>
            <a:r>
              <a:rPr lang="en-US" b="1" dirty="0"/>
              <a:t> </a:t>
            </a:r>
            <a:r>
              <a:rPr lang="en-US" b="1" dirty="0">
                <a:latin typeface="Congenial" panose="02000503040000020004" pitchFamily="2" charset="0"/>
              </a:rPr>
              <a:t>Gateway</a:t>
            </a:r>
            <a:r>
              <a:rPr lang="en-US" dirty="0">
                <a:latin typeface="Congenial" panose="02000503040000020004" pitchFamily="2" charset="0"/>
              </a:rPr>
              <a:t>: Place it in the public subnet and connect it to the private subnets.</a:t>
            </a:r>
          </a:p>
          <a:p>
            <a:pPr>
              <a:buFont typeface="Arial" panose="020B0604020202020204" pitchFamily="34" charset="0"/>
              <a:buChar char="•"/>
            </a:pPr>
            <a:endParaRPr lang="en-US" dirty="0">
              <a:latin typeface="Congenial" panose="02000503040000020004" pitchFamily="2" charset="0"/>
            </a:endParaRPr>
          </a:p>
          <a:p>
            <a:pPr>
              <a:buFont typeface="Arial" panose="020B0604020202020204" pitchFamily="34" charset="0"/>
              <a:buChar char="•"/>
            </a:pPr>
            <a:r>
              <a:rPr lang="en-US" b="1" u="sng" dirty="0">
                <a:latin typeface="Congenial" panose="02000503040000020004" pitchFamily="2" charset="0"/>
              </a:rPr>
              <a:t>How to create an Internet Gateway:</a:t>
            </a:r>
          </a:p>
          <a:p>
            <a:r>
              <a:rPr lang="en-US" dirty="0">
                <a:latin typeface="Congenial" panose="02000503040000020004" pitchFamily="2" charset="0"/>
              </a:rPr>
              <a:t>1)</a:t>
            </a:r>
            <a:r>
              <a:rPr lang="en-US" sz="1800" dirty="0">
                <a:effectLst/>
                <a:highlight>
                  <a:srgbClr val="FFFFFF"/>
                </a:highlight>
                <a:latin typeface="Congenial" panose="02000503040000020004" pitchFamily="2" charset="0"/>
                <a:ea typeface="Times New Roman" panose="02020603050405020304" pitchFamily="18" charset="0"/>
                <a:cs typeface="Times New Roman" panose="02020603050405020304" pitchFamily="18" charset="0"/>
              </a:rPr>
              <a:t> Navigate to the AWS console -&gt; Services</a:t>
            </a:r>
          </a:p>
          <a:p>
            <a:r>
              <a:rPr lang="en-US" dirty="0">
                <a:highlight>
                  <a:srgbClr val="FFFFFF"/>
                </a:highlight>
                <a:latin typeface="Congenial" panose="02000503040000020004" pitchFamily="2" charset="0"/>
                <a:cs typeface="Times New Roman" panose="02020603050405020304" pitchFamily="18" charset="0"/>
              </a:rPr>
              <a:t>2)</a:t>
            </a:r>
            <a:r>
              <a:rPr lang="en-US" sz="1800" dirty="0">
                <a:effectLst/>
                <a:highlight>
                  <a:srgbClr val="FFFFFF"/>
                </a:highlight>
                <a:latin typeface="Congenial" panose="02000503040000020004" pitchFamily="2" charset="0"/>
                <a:ea typeface="Times New Roman" panose="02020603050405020304" pitchFamily="18" charset="0"/>
                <a:cs typeface="Times New Roman" panose="02020603050405020304" pitchFamily="18" charset="0"/>
              </a:rPr>
              <a:t> Under the Networking &amp; Content Delivery section, choose VPC.</a:t>
            </a:r>
          </a:p>
          <a:p>
            <a:r>
              <a:rPr lang="en-US" dirty="0">
                <a:latin typeface="Congenial" panose="02000503040000020004" pitchFamily="2" charset="0"/>
              </a:rPr>
              <a:t>3)</a:t>
            </a:r>
            <a:r>
              <a:rPr lang="en-US" sz="1800" dirty="0">
                <a:effectLst/>
                <a:highlight>
                  <a:srgbClr val="FFFFFF"/>
                </a:highlight>
                <a:latin typeface="Congenial" panose="02000503040000020004" pitchFamily="2" charset="0"/>
                <a:ea typeface="Times New Roman" panose="02020603050405020304" pitchFamily="18" charset="0"/>
                <a:cs typeface="Times New Roman" panose="02020603050405020304" pitchFamily="18" charset="0"/>
              </a:rPr>
              <a:t> Navigate to Virtual Private Cloud -&gt; Internet Gateways. </a:t>
            </a:r>
            <a:r>
              <a:rPr lang="en-US" sz="1800" dirty="0">
                <a:effectLst/>
                <a:latin typeface="Congenial" panose="02000503040000020004" pitchFamily="2" charset="0"/>
                <a:ea typeface="Times New Roman" panose="02020603050405020304" pitchFamily="18" charset="0"/>
              </a:rPr>
              <a:t>Click </a:t>
            </a:r>
            <a:r>
              <a:rPr lang="en-US" sz="1800" b="1" dirty="0">
                <a:effectLst/>
                <a:latin typeface="Congenial" panose="02000503040000020004" pitchFamily="2" charset="0"/>
                <a:ea typeface="Times New Roman" panose="02020603050405020304" pitchFamily="18" charset="0"/>
              </a:rPr>
              <a:t>Create Internet Gateway</a:t>
            </a:r>
            <a:r>
              <a:rPr lang="en-US" sz="1800" dirty="0">
                <a:effectLst/>
                <a:latin typeface="Congenial" panose="02000503040000020004" pitchFamily="2" charset="0"/>
                <a:ea typeface="Times New Roman" panose="02020603050405020304" pitchFamily="18" charset="0"/>
              </a:rPr>
              <a:t>.</a:t>
            </a:r>
          </a:p>
          <a:p>
            <a:r>
              <a:rPr lang="en-US" dirty="0">
                <a:latin typeface="Congenial" panose="02000503040000020004" pitchFamily="2" charset="0"/>
              </a:rPr>
              <a:t>4)</a:t>
            </a:r>
            <a:r>
              <a:rPr lang="en-US" sz="1800" dirty="0">
                <a:solidFill>
                  <a:srgbClr val="4A4F54"/>
                </a:solidFill>
                <a:effectLst/>
                <a:latin typeface="Segoe UI" panose="020B0502040204020203" pitchFamily="34" charset="0"/>
                <a:ea typeface="Times New Roman" panose="02020603050405020304" pitchFamily="18" charset="0"/>
              </a:rPr>
              <a:t> </a:t>
            </a:r>
            <a:r>
              <a:rPr lang="en-US" sz="1800" dirty="0">
                <a:effectLst/>
                <a:latin typeface="Congenial" panose="02000503040000020004" pitchFamily="2" charset="0"/>
                <a:ea typeface="Times New Roman" panose="02020603050405020304" pitchFamily="18" charset="0"/>
              </a:rPr>
              <a:t>Type a name in the Name tag text box and click </a:t>
            </a:r>
            <a:r>
              <a:rPr lang="en-US" sz="1800" b="1" dirty="0">
                <a:effectLst/>
                <a:latin typeface="Congenial" panose="02000503040000020004" pitchFamily="2" charset="0"/>
                <a:ea typeface="Times New Roman" panose="02020603050405020304" pitchFamily="18" charset="0"/>
              </a:rPr>
              <a:t>Yes, Create</a:t>
            </a:r>
            <a:r>
              <a:rPr lang="en-US" sz="1800" dirty="0">
                <a:effectLst/>
                <a:latin typeface="Congenial" panose="02000503040000020004" pitchFamily="2" charset="0"/>
                <a:ea typeface="Times New Roman" panose="02020603050405020304" pitchFamily="18" charset="0"/>
              </a:rPr>
              <a:t>.</a:t>
            </a:r>
            <a:endParaRPr lang="en-US" b="1" u="sng" dirty="0">
              <a:latin typeface="Congenial" panose="02000503040000020004" pitchFamily="2" charset="0"/>
            </a:endParaRPr>
          </a:p>
          <a:p>
            <a:r>
              <a:rPr lang="en-US" dirty="0">
                <a:latin typeface="Congenial" panose="02000503040000020004" pitchFamily="2" charset="0"/>
              </a:rPr>
              <a:t>5)Click Attach to VPC and </a:t>
            </a:r>
            <a:r>
              <a:rPr lang="en-US" sz="1800" dirty="0">
                <a:effectLst/>
                <a:latin typeface="Congenial" panose="02000503040000020004" pitchFamily="2" charset="0"/>
                <a:ea typeface="Times New Roman" panose="02020603050405020304" pitchFamily="18" charset="0"/>
              </a:rPr>
              <a:t>Select your VPC from the Name tag drop-down list and click </a:t>
            </a:r>
            <a:r>
              <a:rPr lang="en-US" sz="1800" b="1" dirty="0">
                <a:effectLst/>
                <a:latin typeface="Congenial" panose="02000503040000020004" pitchFamily="2" charset="0"/>
                <a:ea typeface="Times New Roman" panose="02020603050405020304" pitchFamily="18" charset="0"/>
              </a:rPr>
              <a:t>Yes, Attach</a:t>
            </a:r>
            <a:r>
              <a:rPr lang="en-US" sz="1800" dirty="0">
                <a:solidFill>
                  <a:srgbClr val="4A4F54"/>
                </a:solidFill>
                <a:effectLst/>
                <a:latin typeface="Segoe UI" panose="020B0502040204020203" pitchFamily="34" charset="0"/>
                <a:ea typeface="Times New Roman" panose="02020603050405020304" pitchFamily="18" charset="0"/>
              </a:rPr>
              <a:t>.</a:t>
            </a:r>
            <a:endParaRPr lang="en-US" u="sng" dirty="0">
              <a:latin typeface="Congenial" panose="02000503040000020004" pitchFamily="2" charset="0"/>
            </a:endParaRPr>
          </a:p>
          <a:p>
            <a:pPr>
              <a:buFont typeface="Arial" panose="020B0604020202020204" pitchFamily="34" charset="0"/>
              <a:buChar char="•"/>
            </a:pPr>
            <a:endParaRPr lang="en-US" dirty="0">
              <a:latin typeface="Congenial" panose="02000503040000020004" pitchFamily="2" charset="0"/>
            </a:endParaRPr>
          </a:p>
          <a:p>
            <a:pPr>
              <a:buFont typeface="Arial" panose="020B0604020202020204" pitchFamily="34" charset="0"/>
              <a:buChar char="•"/>
            </a:pPr>
            <a:endParaRPr lang="en-US" dirty="0">
              <a:latin typeface="Congenial" panose="02000503040000020004" pitchFamily="2" charset="0"/>
            </a:endParaRPr>
          </a:p>
        </p:txBody>
      </p:sp>
    </p:spTree>
    <p:extLst>
      <p:ext uri="{BB962C8B-B14F-4D97-AF65-F5344CB8AC3E}">
        <p14:creationId xmlns:p14="http://schemas.microsoft.com/office/powerpoint/2010/main" val="2993804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32106-3EB8-C101-0B33-F863958934D1}"/>
              </a:ext>
            </a:extLst>
          </p:cNvPr>
          <p:cNvSpPr>
            <a:spLocks noGrp="1"/>
          </p:cNvSpPr>
          <p:nvPr>
            <p:ph type="title"/>
          </p:nvPr>
        </p:nvSpPr>
        <p:spPr/>
        <p:txBody>
          <a:bodyPr/>
          <a:lstStyle/>
          <a:p>
            <a:endParaRPr lang="en-IN"/>
          </a:p>
        </p:txBody>
      </p:sp>
      <p:pic>
        <p:nvPicPr>
          <p:cNvPr id="4" name="Content Placeholder 3" descr="A screenshot of a computer&#10;&#10;Description automatically generated">
            <a:extLst>
              <a:ext uri="{FF2B5EF4-FFF2-40B4-BE49-F238E27FC236}">
                <a16:creationId xmlns:a16="http://schemas.microsoft.com/office/drawing/2014/main" id="{B1ADFDA9-1971-747F-9EB8-E76AB7ABD465}"/>
              </a:ext>
            </a:extLst>
          </p:cNvPr>
          <p:cNvPicPr>
            <a:picLocks noGrp="1" noChangeAspect="1"/>
          </p:cNvPicPr>
          <p:nvPr>
            <p:ph idx="1"/>
          </p:nvPr>
        </p:nvPicPr>
        <p:blipFill>
          <a:blip r:embed="rId2"/>
          <a:stretch>
            <a:fillRect/>
          </a:stretch>
        </p:blipFill>
        <p:spPr>
          <a:xfrm>
            <a:off x="1130300" y="2643473"/>
            <a:ext cx="9602788" cy="2350517"/>
          </a:xfrm>
        </p:spPr>
      </p:pic>
      <p:sp>
        <p:nvSpPr>
          <p:cNvPr id="8" name="Rectangle 7">
            <a:extLst>
              <a:ext uri="{FF2B5EF4-FFF2-40B4-BE49-F238E27FC236}">
                <a16:creationId xmlns:a16="http://schemas.microsoft.com/office/drawing/2014/main" id="{24AF6B4A-6FD9-6C44-1A37-F3A9A876A23A}"/>
              </a:ext>
            </a:extLst>
          </p:cNvPr>
          <p:cNvSpPr/>
          <p:nvPr/>
        </p:nvSpPr>
        <p:spPr>
          <a:xfrm>
            <a:off x="993058" y="825910"/>
            <a:ext cx="10137058" cy="5191432"/>
          </a:xfrm>
          <a:prstGeom prst="rect">
            <a:avLst/>
          </a:prstGeom>
          <a:solidFill>
            <a:srgbClr val="F9F9F9"/>
          </a:solidFill>
          <a:ln>
            <a:solidFill>
              <a:srgbClr val="FBF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BF2F4A25-A6B1-9857-8CF1-4BBC449A244D}"/>
              </a:ext>
            </a:extLst>
          </p:cNvPr>
          <p:cNvPicPr>
            <a:picLocks noChangeAspect="1"/>
          </p:cNvPicPr>
          <p:nvPr/>
        </p:nvPicPr>
        <p:blipFill rotWithShape="1">
          <a:blip r:embed="rId3"/>
          <a:srcRect l="15807" t="24301" r="2902"/>
          <a:stretch/>
        </p:blipFill>
        <p:spPr>
          <a:xfrm>
            <a:off x="1165824" y="840658"/>
            <a:ext cx="9964292" cy="5219390"/>
          </a:xfrm>
          <a:prstGeom prst="rect">
            <a:avLst/>
          </a:prstGeom>
        </p:spPr>
      </p:pic>
    </p:spTree>
    <p:extLst>
      <p:ext uri="{BB962C8B-B14F-4D97-AF65-F5344CB8AC3E}">
        <p14:creationId xmlns:p14="http://schemas.microsoft.com/office/powerpoint/2010/main" val="4296003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45EE83-0D18-01B3-A22F-7A038458C237}"/>
              </a:ext>
            </a:extLst>
          </p:cNvPr>
          <p:cNvSpPr txBox="1"/>
          <p:nvPr/>
        </p:nvSpPr>
        <p:spPr>
          <a:xfrm>
            <a:off x="1042220" y="766916"/>
            <a:ext cx="3563796" cy="1477328"/>
          </a:xfrm>
          <a:prstGeom prst="rect">
            <a:avLst/>
          </a:prstGeom>
          <a:noFill/>
        </p:spPr>
        <p:txBody>
          <a:bodyPr wrap="none" rtlCol="0">
            <a:spAutoFit/>
          </a:bodyPr>
          <a:lstStyle/>
          <a:p>
            <a:r>
              <a:rPr lang="en-US" b="1" dirty="0"/>
              <a:t>Update Route Table</a:t>
            </a:r>
          </a:p>
          <a:p>
            <a:pPr>
              <a:buFont typeface="+mj-lt"/>
              <a:buAutoNum type="arabicPeriod"/>
            </a:pPr>
            <a:r>
              <a:rPr lang="en-US" b="1" dirty="0"/>
              <a:t>Navigate to Route Tables</a:t>
            </a:r>
            <a:endParaRPr lang="en-US" dirty="0"/>
          </a:p>
          <a:p>
            <a:pPr>
              <a:buFont typeface="+mj-lt"/>
              <a:buAutoNum type="arabicPeriod"/>
            </a:pPr>
            <a:r>
              <a:rPr lang="en-US" b="1" dirty="0"/>
              <a:t>Select the Route Table</a:t>
            </a:r>
            <a:endParaRPr lang="en-US" dirty="0"/>
          </a:p>
          <a:p>
            <a:pPr>
              <a:buFont typeface="+mj-lt"/>
              <a:buAutoNum type="arabicPeriod"/>
            </a:pPr>
            <a:r>
              <a:rPr lang="en-US" b="1" dirty="0"/>
              <a:t>Edit Routes</a:t>
            </a:r>
            <a:endParaRPr lang="en-US" dirty="0"/>
          </a:p>
          <a:p>
            <a:pPr>
              <a:buFont typeface="+mj-lt"/>
              <a:buAutoNum type="arabicPeriod"/>
            </a:pPr>
            <a:r>
              <a:rPr lang="en-US" b="1" dirty="0"/>
              <a:t>Add Internet Gateway Route</a:t>
            </a:r>
            <a:endParaRPr lang="en-US" dirty="0"/>
          </a:p>
        </p:txBody>
      </p:sp>
      <p:pic>
        <p:nvPicPr>
          <p:cNvPr id="8" name="Picture 7">
            <a:extLst>
              <a:ext uri="{FF2B5EF4-FFF2-40B4-BE49-F238E27FC236}">
                <a16:creationId xmlns:a16="http://schemas.microsoft.com/office/drawing/2014/main" id="{1B0133F1-15BA-1B85-AD80-464E2BE1AD66}"/>
              </a:ext>
            </a:extLst>
          </p:cNvPr>
          <p:cNvPicPr>
            <a:picLocks noChangeAspect="1"/>
          </p:cNvPicPr>
          <p:nvPr/>
        </p:nvPicPr>
        <p:blipFill rotWithShape="1">
          <a:blip r:embed="rId2"/>
          <a:srcRect l="16435" t="45365" r="3145" b="9247"/>
          <a:stretch/>
        </p:blipFill>
        <p:spPr>
          <a:xfrm>
            <a:off x="4532670" y="766916"/>
            <a:ext cx="6735097" cy="2052484"/>
          </a:xfrm>
          <a:prstGeom prst="rect">
            <a:avLst/>
          </a:prstGeom>
        </p:spPr>
      </p:pic>
      <p:pic>
        <p:nvPicPr>
          <p:cNvPr id="10" name="Picture 9">
            <a:extLst>
              <a:ext uri="{FF2B5EF4-FFF2-40B4-BE49-F238E27FC236}">
                <a16:creationId xmlns:a16="http://schemas.microsoft.com/office/drawing/2014/main" id="{4EB28C49-2DA7-CA26-B500-B6263D168848}"/>
              </a:ext>
            </a:extLst>
          </p:cNvPr>
          <p:cNvPicPr>
            <a:picLocks noChangeAspect="1"/>
          </p:cNvPicPr>
          <p:nvPr/>
        </p:nvPicPr>
        <p:blipFill rotWithShape="1">
          <a:blip r:embed="rId3"/>
          <a:srcRect l="1855" t="26524" r="3870"/>
          <a:stretch/>
        </p:blipFill>
        <p:spPr>
          <a:xfrm>
            <a:off x="255639" y="2861187"/>
            <a:ext cx="11493910" cy="3229897"/>
          </a:xfrm>
          <a:prstGeom prst="rect">
            <a:avLst/>
          </a:prstGeom>
        </p:spPr>
      </p:pic>
    </p:spTree>
    <p:extLst>
      <p:ext uri="{BB962C8B-B14F-4D97-AF65-F5344CB8AC3E}">
        <p14:creationId xmlns:p14="http://schemas.microsoft.com/office/powerpoint/2010/main" val="339734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32106-3EB8-C101-0B33-F863958934D1}"/>
              </a:ext>
            </a:extLst>
          </p:cNvPr>
          <p:cNvSpPr>
            <a:spLocks noGrp="1"/>
          </p:cNvSpPr>
          <p:nvPr>
            <p:ph type="title"/>
          </p:nvPr>
        </p:nvSpPr>
        <p:spPr/>
        <p:txBody>
          <a:bodyPr/>
          <a:lstStyle/>
          <a:p>
            <a:endParaRPr lang="en-IN"/>
          </a:p>
        </p:txBody>
      </p:sp>
      <p:sp>
        <p:nvSpPr>
          <p:cNvPr id="7" name="Content Placeholder 6">
            <a:extLst>
              <a:ext uri="{FF2B5EF4-FFF2-40B4-BE49-F238E27FC236}">
                <a16:creationId xmlns:a16="http://schemas.microsoft.com/office/drawing/2014/main" id="{30732080-F74F-19C1-E6E5-DD7E652B5EB7}"/>
              </a:ext>
            </a:extLst>
          </p:cNvPr>
          <p:cNvSpPr>
            <a:spLocks noGrp="1"/>
          </p:cNvSpPr>
          <p:nvPr>
            <p:ph idx="1"/>
          </p:nvPr>
        </p:nvSpPr>
        <p:spPr/>
        <p:txBody>
          <a:bodyPr/>
          <a:lstStyle/>
          <a:p>
            <a:endParaRPr lang="en-IN"/>
          </a:p>
        </p:txBody>
      </p:sp>
      <p:sp>
        <p:nvSpPr>
          <p:cNvPr id="8" name="Rectangle 7">
            <a:extLst>
              <a:ext uri="{FF2B5EF4-FFF2-40B4-BE49-F238E27FC236}">
                <a16:creationId xmlns:a16="http://schemas.microsoft.com/office/drawing/2014/main" id="{24AF6B4A-6FD9-6C44-1A37-F3A9A876A23A}"/>
              </a:ext>
            </a:extLst>
          </p:cNvPr>
          <p:cNvSpPr/>
          <p:nvPr/>
        </p:nvSpPr>
        <p:spPr>
          <a:xfrm>
            <a:off x="993058" y="825910"/>
            <a:ext cx="10137058" cy="5191432"/>
          </a:xfrm>
          <a:prstGeom prst="rect">
            <a:avLst/>
          </a:prstGeom>
          <a:solidFill>
            <a:srgbClr val="F9F9F9"/>
          </a:solidFill>
          <a:ln>
            <a:solidFill>
              <a:srgbClr val="FBF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5F47DD5D-6A19-1D4A-7615-C66683B2D8A0}"/>
              </a:ext>
            </a:extLst>
          </p:cNvPr>
          <p:cNvSpPr txBox="1"/>
          <p:nvPr/>
        </p:nvSpPr>
        <p:spPr>
          <a:xfrm>
            <a:off x="1061883" y="895401"/>
            <a:ext cx="10293053" cy="4801314"/>
          </a:xfrm>
          <a:prstGeom prst="rect">
            <a:avLst/>
          </a:prstGeom>
          <a:noFill/>
        </p:spPr>
        <p:txBody>
          <a:bodyPr wrap="square">
            <a:spAutoFit/>
          </a:bodyPr>
          <a:lstStyle/>
          <a:p>
            <a:r>
              <a:rPr lang="en-US" b="1" u="sng" dirty="0">
                <a:effectLst>
                  <a:outerShdw blurRad="38100" dist="38100" dir="2700000" algn="tl">
                    <a:srgbClr val="000000">
                      <a:alpha val="43137"/>
                    </a:srgbClr>
                  </a:outerShdw>
                </a:effectLst>
                <a:latin typeface="Congenial" panose="02000503040000020004" pitchFamily="2" charset="0"/>
              </a:rPr>
              <a:t>Add EC2 Instances:</a:t>
            </a:r>
          </a:p>
          <a:p>
            <a:r>
              <a:rPr lang="en-US" dirty="0">
                <a:latin typeface="Congenial" panose="02000503040000020004" pitchFamily="2" charset="0"/>
              </a:rPr>
              <a:t>Amazon Elastic Compute Cloud (Amazon EC2) is a web service that provides resizable compute capacity in the cloud. It is designed to make web-scale cloud computing easier for developers.</a:t>
            </a:r>
            <a:endParaRPr lang="en-US" b="1" u="sng" dirty="0">
              <a:effectLst>
                <a:outerShdw blurRad="38100" dist="38100" dir="2700000" algn="tl">
                  <a:srgbClr val="000000">
                    <a:alpha val="43137"/>
                  </a:srgbClr>
                </a:outerShdw>
              </a:effectLst>
              <a:latin typeface="Congenial" panose="02000503040000020004" pitchFamily="2" charset="0"/>
            </a:endParaRPr>
          </a:p>
          <a:p>
            <a:endParaRPr lang="en-US" b="1" dirty="0">
              <a:latin typeface="Congenial" panose="02000503040000020004" pitchFamily="2" charset="0"/>
            </a:endParaRPr>
          </a:p>
          <a:p>
            <a:pPr>
              <a:buFont typeface="Arial" panose="020B0604020202020204" pitchFamily="34" charset="0"/>
              <a:buChar char="•"/>
            </a:pPr>
            <a:r>
              <a:rPr lang="en-US" b="1" dirty="0">
                <a:latin typeface="Congenial" panose="02000503040000020004" pitchFamily="2" charset="0"/>
              </a:rPr>
              <a:t>Web Servers</a:t>
            </a:r>
            <a:r>
              <a:rPr lang="en-US" dirty="0">
                <a:latin typeface="Congenial" panose="02000503040000020004" pitchFamily="2" charset="0"/>
              </a:rPr>
              <a:t>: Place EC2 instances in the public subnets to handle incoming web traffic.</a:t>
            </a:r>
          </a:p>
          <a:p>
            <a:pPr>
              <a:buFont typeface="Arial" panose="020B0604020202020204" pitchFamily="34" charset="0"/>
              <a:buChar char="•"/>
            </a:pPr>
            <a:endParaRPr lang="en-US" dirty="0">
              <a:latin typeface="Congenial" panose="02000503040000020004" pitchFamily="2" charset="0"/>
            </a:endParaRPr>
          </a:p>
          <a:p>
            <a:pPr>
              <a:buFont typeface="Arial" panose="020B0604020202020204" pitchFamily="34" charset="0"/>
              <a:buChar char="•"/>
            </a:pPr>
            <a:r>
              <a:rPr lang="en-US" b="1" dirty="0">
                <a:latin typeface="Congenial" panose="02000503040000020004" pitchFamily="2" charset="0"/>
              </a:rPr>
              <a:t>Application Servers</a:t>
            </a:r>
            <a:r>
              <a:rPr lang="en-US" dirty="0">
                <a:latin typeface="Congenial" panose="02000503040000020004" pitchFamily="2" charset="0"/>
              </a:rPr>
              <a:t>: Place additional EC2 instances in the private subnets for application logic processing.</a:t>
            </a:r>
          </a:p>
          <a:p>
            <a:pPr>
              <a:buFont typeface="Arial" panose="020B0604020202020204" pitchFamily="34" charset="0"/>
              <a:buChar char="•"/>
            </a:pPr>
            <a:endParaRPr lang="en-US" dirty="0">
              <a:latin typeface="Congenial" panose="02000503040000020004" pitchFamily="2" charset="0"/>
            </a:endParaRPr>
          </a:p>
          <a:p>
            <a:pPr>
              <a:buFont typeface="Arial" panose="020B0604020202020204" pitchFamily="34" charset="0"/>
              <a:buChar char="•"/>
            </a:pPr>
            <a:r>
              <a:rPr lang="en-US" b="1" u="sng" dirty="0">
                <a:latin typeface="Congenial" panose="02000503040000020004" pitchFamily="2" charset="0"/>
              </a:rPr>
              <a:t>How to Create a EC2 Instance:</a:t>
            </a:r>
          </a:p>
          <a:p>
            <a:pPr>
              <a:buFont typeface="Arial" panose="020B0604020202020204" pitchFamily="34" charset="0"/>
              <a:buChar char="•"/>
            </a:pPr>
            <a:r>
              <a:rPr lang="en-US" dirty="0">
                <a:latin typeface="Congenial" panose="02000503040000020004" pitchFamily="2" charset="0"/>
              </a:rPr>
              <a:t>1)Navigate to EC2 Console</a:t>
            </a:r>
          </a:p>
          <a:p>
            <a:pPr>
              <a:buFont typeface="Arial" panose="020B0604020202020204" pitchFamily="34" charset="0"/>
              <a:buChar char="•"/>
            </a:pPr>
            <a:r>
              <a:rPr lang="en-US" dirty="0">
                <a:latin typeface="Congenial" panose="02000503040000020004" pitchFamily="2" charset="0"/>
              </a:rPr>
              <a:t>2)Click on the launch instance to create the instance</a:t>
            </a:r>
          </a:p>
          <a:p>
            <a:pPr>
              <a:buFont typeface="Arial" panose="020B0604020202020204" pitchFamily="34" charset="0"/>
              <a:buChar char="•"/>
            </a:pPr>
            <a:r>
              <a:rPr lang="en-US" dirty="0">
                <a:latin typeface="Congenial" panose="02000503040000020004" pitchFamily="2" charset="0"/>
              </a:rPr>
              <a:t>3)Now choose an instance type and select the virtual machine</a:t>
            </a:r>
          </a:p>
          <a:p>
            <a:pPr>
              <a:buFont typeface="Arial" panose="020B0604020202020204" pitchFamily="34" charset="0"/>
              <a:buChar char="•"/>
            </a:pPr>
            <a:r>
              <a:rPr lang="en-US" dirty="0">
                <a:latin typeface="Congenial" panose="02000503040000020004" pitchFamily="2" charset="0"/>
              </a:rPr>
              <a:t>4)Configure the storage and make sure to tag the instance</a:t>
            </a:r>
          </a:p>
          <a:p>
            <a:pPr>
              <a:buFont typeface="Arial" panose="020B0604020202020204" pitchFamily="34" charset="0"/>
              <a:buChar char="•"/>
            </a:pPr>
            <a:r>
              <a:rPr lang="en-US" dirty="0">
                <a:latin typeface="Congenial" panose="02000503040000020004" pitchFamily="2" charset="0"/>
              </a:rPr>
              <a:t>5)Access the build in security by creating a required security group</a:t>
            </a:r>
          </a:p>
          <a:p>
            <a:pPr>
              <a:buFont typeface="Arial" panose="020B0604020202020204" pitchFamily="34" charset="0"/>
              <a:buChar char="•"/>
            </a:pPr>
            <a:r>
              <a:rPr lang="en-US" dirty="0">
                <a:latin typeface="Congenial" panose="02000503040000020004" pitchFamily="2" charset="0"/>
              </a:rPr>
              <a:t>6)Now enable SSH access with a key.</a:t>
            </a:r>
          </a:p>
          <a:p>
            <a:pPr>
              <a:buFont typeface="Arial" panose="020B0604020202020204" pitchFamily="34" charset="0"/>
              <a:buChar char="•"/>
            </a:pPr>
            <a:endParaRPr lang="en-US" dirty="0">
              <a:latin typeface="Congenial" panose="02000503040000020004" pitchFamily="2" charset="0"/>
            </a:endParaRPr>
          </a:p>
        </p:txBody>
      </p:sp>
    </p:spTree>
    <p:extLst>
      <p:ext uri="{BB962C8B-B14F-4D97-AF65-F5344CB8AC3E}">
        <p14:creationId xmlns:p14="http://schemas.microsoft.com/office/powerpoint/2010/main" val="2477360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32106-3EB8-C101-0B33-F863958934D1}"/>
              </a:ext>
            </a:extLst>
          </p:cNvPr>
          <p:cNvSpPr>
            <a:spLocks noGrp="1"/>
          </p:cNvSpPr>
          <p:nvPr>
            <p:ph type="title"/>
          </p:nvPr>
        </p:nvSpPr>
        <p:spPr/>
        <p:txBody>
          <a:bodyPr/>
          <a:lstStyle/>
          <a:p>
            <a:endParaRPr lang="en-IN"/>
          </a:p>
        </p:txBody>
      </p:sp>
      <p:pic>
        <p:nvPicPr>
          <p:cNvPr id="4" name="Content Placeholder 3" descr="A screenshot of a computer&#10;&#10;Description automatically generated">
            <a:extLst>
              <a:ext uri="{FF2B5EF4-FFF2-40B4-BE49-F238E27FC236}">
                <a16:creationId xmlns:a16="http://schemas.microsoft.com/office/drawing/2014/main" id="{60131E16-0C43-9135-7F66-4E233539893B}"/>
              </a:ext>
            </a:extLst>
          </p:cNvPr>
          <p:cNvPicPr>
            <a:picLocks noGrp="1" noChangeAspect="1"/>
          </p:cNvPicPr>
          <p:nvPr>
            <p:ph idx="1"/>
          </p:nvPr>
        </p:nvPicPr>
        <p:blipFill>
          <a:blip r:embed="rId2"/>
          <a:stretch>
            <a:fillRect/>
          </a:stretch>
        </p:blipFill>
        <p:spPr>
          <a:xfrm>
            <a:off x="4232224" y="2171700"/>
            <a:ext cx="3398939" cy="3294063"/>
          </a:xfrm>
        </p:spPr>
      </p:pic>
      <p:sp>
        <p:nvSpPr>
          <p:cNvPr id="8" name="Rectangle 7">
            <a:extLst>
              <a:ext uri="{FF2B5EF4-FFF2-40B4-BE49-F238E27FC236}">
                <a16:creationId xmlns:a16="http://schemas.microsoft.com/office/drawing/2014/main" id="{24AF6B4A-6FD9-6C44-1A37-F3A9A876A23A}"/>
              </a:ext>
            </a:extLst>
          </p:cNvPr>
          <p:cNvSpPr/>
          <p:nvPr/>
        </p:nvSpPr>
        <p:spPr>
          <a:xfrm>
            <a:off x="993058" y="825910"/>
            <a:ext cx="10137058" cy="5191432"/>
          </a:xfrm>
          <a:prstGeom prst="rect">
            <a:avLst/>
          </a:prstGeom>
          <a:solidFill>
            <a:srgbClr val="F9F9F9"/>
          </a:solidFill>
          <a:ln>
            <a:solidFill>
              <a:srgbClr val="FBF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1D26466C-CD73-36B5-B621-2F9CCC8926BE}"/>
              </a:ext>
            </a:extLst>
          </p:cNvPr>
          <p:cNvPicPr>
            <a:picLocks noChangeAspect="1"/>
          </p:cNvPicPr>
          <p:nvPr/>
        </p:nvPicPr>
        <p:blipFill rotWithShape="1">
          <a:blip r:embed="rId3"/>
          <a:srcRect l="5081" t="24301" r="5000"/>
          <a:stretch/>
        </p:blipFill>
        <p:spPr>
          <a:xfrm>
            <a:off x="698090" y="840658"/>
            <a:ext cx="10962968" cy="5191433"/>
          </a:xfrm>
          <a:prstGeom prst="rect">
            <a:avLst/>
          </a:prstGeom>
        </p:spPr>
      </p:pic>
    </p:spTree>
    <p:extLst>
      <p:ext uri="{BB962C8B-B14F-4D97-AF65-F5344CB8AC3E}">
        <p14:creationId xmlns:p14="http://schemas.microsoft.com/office/powerpoint/2010/main" val="3828020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PU with binary numbers and blueprint">
            <a:extLst>
              <a:ext uri="{FF2B5EF4-FFF2-40B4-BE49-F238E27FC236}">
                <a16:creationId xmlns:a16="http://schemas.microsoft.com/office/drawing/2014/main" id="{101F9047-9915-ED97-F214-B17ECE0E60CF}"/>
              </a:ext>
            </a:extLst>
          </p:cNvPr>
          <p:cNvPicPr>
            <a:picLocks noChangeAspect="1"/>
          </p:cNvPicPr>
          <p:nvPr/>
        </p:nvPicPr>
        <p:blipFill rotWithShape="1">
          <a:blip r:embed="rId2">
            <a:alphaModFix amt="50000"/>
          </a:blip>
          <a:srcRect l="2"/>
          <a:stretch/>
        </p:blipFill>
        <p:spPr>
          <a:xfrm>
            <a:off x="305" y="10"/>
            <a:ext cx="12191695" cy="6857990"/>
          </a:xfrm>
          <a:prstGeom prst="rect">
            <a:avLst/>
          </a:prstGeom>
        </p:spPr>
      </p:pic>
      <p:sp>
        <p:nvSpPr>
          <p:cNvPr id="11"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3"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5" name="Rectangle 14">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cxnSp>
        <p:nvCxnSpPr>
          <p:cNvPr id="17" name="Straight Connector 16">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83A420F-1FF4-5CD5-31DF-291AC0326C09}"/>
              </a:ext>
            </a:extLst>
          </p:cNvPr>
          <p:cNvSpPr>
            <a:spLocks noGrp="1"/>
          </p:cNvSpPr>
          <p:nvPr>
            <p:ph idx="1"/>
          </p:nvPr>
        </p:nvSpPr>
        <p:spPr>
          <a:xfrm>
            <a:off x="4976636" y="1193800"/>
            <a:ext cx="6085091" cy="4699000"/>
          </a:xfrm>
        </p:spPr>
        <p:txBody>
          <a:bodyPr anchor="ctr">
            <a:normAutofit/>
          </a:bodyPr>
          <a:lstStyle/>
          <a:p>
            <a:pPr marL="0" indent="0">
              <a:lnSpc>
                <a:spcPct val="110000"/>
              </a:lnSpc>
              <a:buNone/>
            </a:pPr>
            <a:r>
              <a:rPr lang="en-US" sz="1700" b="1" u="sng">
                <a:effectLst>
                  <a:outerShdw blurRad="38100" dist="38100" dir="2700000" algn="tl">
                    <a:srgbClr val="000000">
                      <a:alpha val="43137"/>
                    </a:srgbClr>
                  </a:outerShdw>
                </a:effectLst>
              </a:rPr>
              <a:t>Overview:</a:t>
            </a:r>
          </a:p>
          <a:p>
            <a:pPr marL="0" indent="0">
              <a:lnSpc>
                <a:spcPct val="110000"/>
              </a:lnSpc>
              <a:buNone/>
            </a:pPr>
            <a:endParaRPr lang="en-US" sz="1700" b="1" u="sng">
              <a:effectLst>
                <a:outerShdw blurRad="38100" dist="38100" dir="2700000" algn="tl">
                  <a:srgbClr val="000000">
                    <a:alpha val="43137"/>
                  </a:srgbClr>
                </a:outerShdw>
              </a:effectLst>
            </a:endParaRPr>
          </a:p>
          <a:p>
            <a:pPr>
              <a:lnSpc>
                <a:spcPct val="110000"/>
              </a:lnSpc>
              <a:buFont typeface="+mj-lt"/>
              <a:buAutoNum type="arabicPeriod"/>
            </a:pPr>
            <a:r>
              <a:rPr lang="en-US" sz="1700" b="1"/>
              <a:t>Introduction to AWS Networking</a:t>
            </a:r>
          </a:p>
          <a:p>
            <a:pPr>
              <a:lnSpc>
                <a:spcPct val="110000"/>
              </a:lnSpc>
              <a:buFont typeface="+mj-lt"/>
              <a:buAutoNum type="arabicPeriod"/>
            </a:pPr>
            <a:endParaRPr lang="en-US" sz="1700" b="1"/>
          </a:p>
          <a:p>
            <a:pPr>
              <a:lnSpc>
                <a:spcPct val="110000"/>
              </a:lnSpc>
              <a:buFont typeface="+mj-lt"/>
              <a:buAutoNum type="arabicPeriod"/>
            </a:pPr>
            <a:r>
              <a:rPr lang="en-US" sz="1700" b="1"/>
              <a:t>Key Concepts</a:t>
            </a:r>
          </a:p>
          <a:p>
            <a:pPr>
              <a:lnSpc>
                <a:spcPct val="110000"/>
              </a:lnSpc>
              <a:buFont typeface="+mj-lt"/>
              <a:buAutoNum type="arabicPeriod"/>
            </a:pPr>
            <a:endParaRPr lang="en-US" sz="1700" b="1"/>
          </a:p>
          <a:p>
            <a:pPr>
              <a:lnSpc>
                <a:spcPct val="110000"/>
              </a:lnSpc>
              <a:buFont typeface="+mj-lt"/>
              <a:buAutoNum type="arabicPeriod"/>
            </a:pPr>
            <a:r>
              <a:rPr lang="en-US" sz="1700" b="1"/>
              <a:t>Core Networking Services</a:t>
            </a:r>
          </a:p>
          <a:p>
            <a:pPr>
              <a:lnSpc>
                <a:spcPct val="110000"/>
              </a:lnSpc>
              <a:buFont typeface="+mj-lt"/>
              <a:buAutoNum type="arabicPeriod"/>
            </a:pPr>
            <a:endParaRPr lang="en-US" sz="1700" b="1"/>
          </a:p>
          <a:p>
            <a:pPr>
              <a:lnSpc>
                <a:spcPct val="110000"/>
              </a:lnSpc>
              <a:buFont typeface="+mj-lt"/>
              <a:buAutoNum type="arabicPeriod"/>
            </a:pPr>
            <a:r>
              <a:rPr lang="en-US" sz="1700" b="1"/>
              <a:t>Additional Networking Services</a:t>
            </a:r>
          </a:p>
          <a:p>
            <a:pPr>
              <a:lnSpc>
                <a:spcPct val="110000"/>
              </a:lnSpc>
              <a:buFont typeface="+mj-lt"/>
              <a:buAutoNum type="arabicPeriod"/>
            </a:pPr>
            <a:endParaRPr lang="en-US" sz="1700" b="1"/>
          </a:p>
          <a:p>
            <a:pPr>
              <a:lnSpc>
                <a:spcPct val="110000"/>
              </a:lnSpc>
              <a:buFont typeface="+mj-lt"/>
              <a:buAutoNum type="arabicPeriod"/>
            </a:pPr>
            <a:r>
              <a:rPr lang="en-US" sz="1700" b="1"/>
              <a:t>Summary</a:t>
            </a:r>
          </a:p>
          <a:p>
            <a:pPr>
              <a:lnSpc>
                <a:spcPct val="110000"/>
              </a:lnSpc>
            </a:pPr>
            <a:endParaRPr lang="en-IN" sz="1700"/>
          </a:p>
        </p:txBody>
      </p:sp>
      <p:sp>
        <p:nvSpPr>
          <p:cNvPr id="19"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3043752043"/>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32106-3EB8-C101-0B33-F863958934D1}"/>
              </a:ext>
            </a:extLst>
          </p:cNvPr>
          <p:cNvSpPr>
            <a:spLocks noGrp="1"/>
          </p:cNvSpPr>
          <p:nvPr>
            <p:ph type="title"/>
          </p:nvPr>
        </p:nvSpPr>
        <p:spPr/>
        <p:txBody>
          <a:bodyPr/>
          <a:lstStyle/>
          <a:p>
            <a:endParaRPr lang="en-IN"/>
          </a:p>
        </p:txBody>
      </p:sp>
      <p:pic>
        <p:nvPicPr>
          <p:cNvPr id="4" name="Content Placeholder 3" descr="A screenshot of a computer&#10;&#10;Description automatically generated">
            <a:extLst>
              <a:ext uri="{FF2B5EF4-FFF2-40B4-BE49-F238E27FC236}">
                <a16:creationId xmlns:a16="http://schemas.microsoft.com/office/drawing/2014/main" id="{29ADC62A-1433-97E3-A212-90699572EE13}"/>
              </a:ext>
            </a:extLst>
          </p:cNvPr>
          <p:cNvPicPr>
            <a:picLocks noGrp="1" noChangeAspect="1"/>
          </p:cNvPicPr>
          <p:nvPr>
            <p:ph idx="1"/>
          </p:nvPr>
        </p:nvPicPr>
        <p:blipFill>
          <a:blip r:embed="rId2"/>
          <a:stretch>
            <a:fillRect/>
          </a:stretch>
        </p:blipFill>
        <p:spPr>
          <a:xfrm>
            <a:off x="6497258" y="2338981"/>
            <a:ext cx="4807502" cy="1722181"/>
          </a:xfrm>
        </p:spPr>
      </p:pic>
      <p:sp>
        <p:nvSpPr>
          <p:cNvPr id="8" name="Rectangle 7">
            <a:extLst>
              <a:ext uri="{FF2B5EF4-FFF2-40B4-BE49-F238E27FC236}">
                <a16:creationId xmlns:a16="http://schemas.microsoft.com/office/drawing/2014/main" id="{24AF6B4A-6FD9-6C44-1A37-F3A9A876A23A}"/>
              </a:ext>
            </a:extLst>
          </p:cNvPr>
          <p:cNvSpPr/>
          <p:nvPr/>
        </p:nvSpPr>
        <p:spPr>
          <a:xfrm>
            <a:off x="993058" y="825910"/>
            <a:ext cx="10137058" cy="5191432"/>
          </a:xfrm>
          <a:prstGeom prst="rect">
            <a:avLst/>
          </a:prstGeom>
          <a:solidFill>
            <a:srgbClr val="F9F9F9"/>
          </a:solidFill>
          <a:ln>
            <a:solidFill>
              <a:srgbClr val="FBF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3F775CAF-85E4-BDD2-A8D0-FAE6874F832B}"/>
              </a:ext>
            </a:extLst>
          </p:cNvPr>
          <p:cNvPicPr>
            <a:picLocks noChangeAspect="1"/>
          </p:cNvPicPr>
          <p:nvPr/>
        </p:nvPicPr>
        <p:blipFill rotWithShape="1">
          <a:blip r:embed="rId3"/>
          <a:srcRect l="30403" t="25950" r="5161"/>
          <a:stretch/>
        </p:blipFill>
        <p:spPr>
          <a:xfrm>
            <a:off x="1458455" y="889819"/>
            <a:ext cx="7855975" cy="5078362"/>
          </a:xfrm>
          <a:prstGeom prst="rect">
            <a:avLst/>
          </a:prstGeom>
        </p:spPr>
      </p:pic>
    </p:spTree>
    <p:extLst>
      <p:ext uri="{BB962C8B-B14F-4D97-AF65-F5344CB8AC3E}">
        <p14:creationId xmlns:p14="http://schemas.microsoft.com/office/powerpoint/2010/main" val="306058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32106-3EB8-C101-0B33-F863958934D1}"/>
              </a:ext>
            </a:extLst>
          </p:cNvPr>
          <p:cNvSpPr>
            <a:spLocks noGrp="1"/>
          </p:cNvSpPr>
          <p:nvPr>
            <p:ph type="title"/>
          </p:nvPr>
        </p:nvSpPr>
        <p:spPr/>
        <p:txBody>
          <a:bodyPr/>
          <a:lstStyle/>
          <a:p>
            <a:endParaRPr lang="en-IN"/>
          </a:p>
        </p:txBody>
      </p:sp>
      <p:sp>
        <p:nvSpPr>
          <p:cNvPr id="7" name="Content Placeholder 6">
            <a:extLst>
              <a:ext uri="{FF2B5EF4-FFF2-40B4-BE49-F238E27FC236}">
                <a16:creationId xmlns:a16="http://schemas.microsoft.com/office/drawing/2014/main" id="{30732080-F74F-19C1-E6E5-DD7E652B5EB7}"/>
              </a:ext>
            </a:extLst>
          </p:cNvPr>
          <p:cNvSpPr>
            <a:spLocks noGrp="1"/>
          </p:cNvSpPr>
          <p:nvPr>
            <p:ph idx="1"/>
          </p:nvPr>
        </p:nvSpPr>
        <p:spPr/>
        <p:txBody>
          <a:bodyPr/>
          <a:lstStyle/>
          <a:p>
            <a:endParaRPr lang="en-IN"/>
          </a:p>
        </p:txBody>
      </p:sp>
      <p:sp>
        <p:nvSpPr>
          <p:cNvPr id="8" name="Rectangle 7">
            <a:extLst>
              <a:ext uri="{FF2B5EF4-FFF2-40B4-BE49-F238E27FC236}">
                <a16:creationId xmlns:a16="http://schemas.microsoft.com/office/drawing/2014/main" id="{24AF6B4A-6FD9-6C44-1A37-F3A9A876A23A}"/>
              </a:ext>
            </a:extLst>
          </p:cNvPr>
          <p:cNvSpPr/>
          <p:nvPr/>
        </p:nvSpPr>
        <p:spPr>
          <a:xfrm>
            <a:off x="993058" y="825910"/>
            <a:ext cx="10137058" cy="5191432"/>
          </a:xfrm>
          <a:prstGeom prst="rect">
            <a:avLst/>
          </a:prstGeom>
          <a:solidFill>
            <a:srgbClr val="F9F9F9"/>
          </a:solidFill>
          <a:ln>
            <a:solidFill>
              <a:srgbClr val="FBF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25E998A8-353E-4E1F-C5C4-8771308B86B3}"/>
              </a:ext>
            </a:extLst>
          </p:cNvPr>
          <p:cNvSpPr txBox="1"/>
          <p:nvPr/>
        </p:nvSpPr>
        <p:spPr>
          <a:xfrm>
            <a:off x="993058" y="971741"/>
            <a:ext cx="10205884" cy="7017306"/>
          </a:xfrm>
          <a:prstGeom prst="rect">
            <a:avLst/>
          </a:prstGeom>
          <a:noFill/>
        </p:spPr>
        <p:txBody>
          <a:bodyPr wrap="square">
            <a:spAutoFit/>
          </a:bodyPr>
          <a:lstStyle/>
          <a:p>
            <a:r>
              <a:rPr lang="en-US" b="1" u="sng" dirty="0">
                <a:effectLst>
                  <a:outerShdw blurRad="38100" dist="38100" dir="2700000" algn="tl">
                    <a:srgbClr val="000000">
                      <a:alpha val="43137"/>
                    </a:srgbClr>
                  </a:outerShdw>
                </a:effectLst>
                <a:latin typeface="Congenial" panose="02000503040000020004" pitchFamily="2" charset="0"/>
              </a:rPr>
              <a:t>Add Load Balancer:</a:t>
            </a:r>
          </a:p>
          <a:p>
            <a:endParaRPr lang="en-US" b="1" dirty="0">
              <a:latin typeface="Congenial" panose="02000503040000020004" pitchFamily="2" charset="0"/>
            </a:endParaRPr>
          </a:p>
          <a:p>
            <a:pPr>
              <a:buFont typeface="Arial" panose="020B0604020202020204" pitchFamily="34" charset="0"/>
              <a:buChar char="•"/>
            </a:pPr>
            <a:r>
              <a:rPr lang="en-US" b="1" dirty="0">
                <a:latin typeface="Congenial" panose="02000503040000020004" pitchFamily="2" charset="0"/>
              </a:rPr>
              <a:t>Elastic Load Balancer</a:t>
            </a:r>
            <a:r>
              <a:rPr lang="en-US" dirty="0">
                <a:latin typeface="Congenial" panose="02000503040000020004" pitchFamily="2" charset="0"/>
              </a:rPr>
              <a:t>: Draw the load balancer above the web servers and connect it to the EC2 instances in the public subnets.</a:t>
            </a:r>
          </a:p>
          <a:p>
            <a:pPr>
              <a:buFont typeface="Arial" panose="020B0604020202020204" pitchFamily="34" charset="0"/>
              <a:buChar char="•"/>
            </a:pPr>
            <a:r>
              <a:rPr lang="en-US" dirty="0">
                <a:latin typeface="Congenial" panose="02000503040000020004" pitchFamily="2" charset="0"/>
              </a:rPr>
              <a:t>Before creating a load balancer, ensure you have a VPC, subnets, and instances set up.</a:t>
            </a:r>
          </a:p>
          <a:p>
            <a:pPr>
              <a:buFont typeface="Arial" panose="020B0604020202020204" pitchFamily="34" charset="0"/>
              <a:buChar char="•"/>
            </a:pPr>
            <a:endParaRPr lang="en-US" dirty="0">
              <a:latin typeface="Congenial" panose="02000503040000020004" pitchFamily="2" charset="0"/>
            </a:endParaRPr>
          </a:p>
          <a:p>
            <a:pPr>
              <a:buFont typeface="Arial" panose="020B0604020202020204" pitchFamily="34" charset="0"/>
              <a:buChar char="•"/>
            </a:pPr>
            <a:r>
              <a:rPr lang="en-US" b="1" dirty="0">
                <a:latin typeface="Congenial" panose="02000503040000020004" pitchFamily="2" charset="0"/>
              </a:rPr>
              <a:t>How to add Load Balancer:</a:t>
            </a:r>
          </a:p>
          <a:p>
            <a:r>
              <a:rPr lang="en-US" dirty="0">
                <a:latin typeface="Congenial" panose="02000503040000020004" pitchFamily="2" charset="0"/>
              </a:rPr>
              <a:t>1)Navigate to the EC2 Dashboard</a:t>
            </a:r>
            <a:r>
              <a:rPr lang="en-US" b="1" dirty="0">
                <a:latin typeface="Congenial" panose="02000503040000020004" pitchFamily="2" charset="0"/>
              </a:rPr>
              <a:t> and </a:t>
            </a:r>
            <a:r>
              <a:rPr lang="en-US" dirty="0">
                <a:latin typeface="Congenial" panose="02000503040000020004" pitchFamily="2" charset="0"/>
              </a:rPr>
              <a:t>In the left-hand menu under </a:t>
            </a:r>
            <a:r>
              <a:rPr lang="en-US" b="1" dirty="0">
                <a:latin typeface="Congenial" panose="02000503040000020004" pitchFamily="2" charset="0"/>
              </a:rPr>
              <a:t>Load Balancing</a:t>
            </a:r>
            <a:r>
              <a:rPr lang="en-US" dirty="0">
                <a:latin typeface="Congenial" panose="02000503040000020004" pitchFamily="2" charset="0"/>
              </a:rPr>
              <a:t>, click on     </a:t>
            </a:r>
            <a:r>
              <a:rPr lang="en-US" b="1" dirty="0">
                <a:latin typeface="Congenial" panose="02000503040000020004" pitchFamily="2" charset="0"/>
              </a:rPr>
              <a:t>Load Balancers</a:t>
            </a:r>
            <a:r>
              <a:rPr lang="en-US" dirty="0">
                <a:latin typeface="Congenial" panose="02000503040000020004" pitchFamily="2" charset="0"/>
              </a:rPr>
              <a:t>.</a:t>
            </a:r>
            <a:endParaRPr kumimoji="0" lang="en-US" altLang="en-US" sz="1800" b="0" i="0" u="none" strike="noStrike" cap="none" normalizeH="0" baseline="0" dirty="0">
              <a:ln>
                <a:noFill/>
              </a:ln>
              <a:solidFill>
                <a:schemeClr val="tx1"/>
              </a:solidFill>
              <a:effectLst/>
              <a:latin typeface="Congenial" panose="02000503040000020004" pitchFamily="2"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Congenial" panose="02000503040000020004" pitchFamily="2" charset="0"/>
              </a:rPr>
              <a:t>2)Select the type of load balancer. For a web application, you'll typically choose </a:t>
            </a:r>
            <a:r>
              <a:rPr kumimoji="0" lang="en-US" altLang="en-US" sz="1800" b="1" i="0" u="none" strike="noStrike" cap="none" normalizeH="0" baseline="0" dirty="0">
                <a:ln>
                  <a:noFill/>
                </a:ln>
                <a:solidFill>
                  <a:schemeClr val="tx1"/>
                </a:solidFill>
                <a:effectLst/>
                <a:latin typeface="Congenial" panose="02000503040000020004" pitchFamily="2" charset="0"/>
              </a:rPr>
              <a:t>Application Load Balancer (ALB)</a:t>
            </a:r>
            <a:r>
              <a:rPr lang="en-US" altLang="en-US" dirty="0">
                <a:latin typeface="Congenial" panose="02000503040000020004" pitchFamily="2" charset="0"/>
              </a:rPr>
              <a:t> </a:t>
            </a:r>
            <a:r>
              <a:rPr kumimoji="0" lang="en-US" altLang="en-US" sz="1800" b="0" i="0" u="none" strike="noStrike" cap="none" normalizeH="0" baseline="0" dirty="0">
                <a:ln>
                  <a:noFill/>
                </a:ln>
                <a:solidFill>
                  <a:schemeClr val="tx1"/>
                </a:solidFill>
                <a:effectLst/>
                <a:latin typeface="Congenial" panose="02000503040000020004" pitchFamily="2" charset="0"/>
              </a:rPr>
              <a:t>and Click </a:t>
            </a:r>
            <a:r>
              <a:rPr kumimoji="0" lang="en-US" altLang="en-US" sz="1800" b="1" i="0" u="none" strike="noStrike" cap="none" normalizeH="0" baseline="0" dirty="0">
                <a:ln>
                  <a:noFill/>
                </a:ln>
                <a:solidFill>
                  <a:schemeClr val="tx1"/>
                </a:solidFill>
                <a:effectLst/>
                <a:latin typeface="Congenial" panose="02000503040000020004" pitchFamily="2" charset="0"/>
              </a:rPr>
              <a:t>Create</a:t>
            </a:r>
            <a:r>
              <a:rPr kumimoji="0" lang="en-US" altLang="en-US" sz="1800" b="0" i="0" u="none" strike="noStrike" cap="none" normalizeH="0" baseline="0" dirty="0">
                <a:ln>
                  <a:noFill/>
                </a:ln>
                <a:solidFill>
                  <a:schemeClr val="tx1"/>
                </a:solidFill>
                <a:effectLst/>
                <a:latin typeface="Congenial" panose="02000503040000020004" pitchFamily="2" charset="0"/>
              </a:rPr>
              <a:t>. </a:t>
            </a:r>
          </a:p>
          <a:p>
            <a:r>
              <a:rPr lang="en-US" dirty="0">
                <a:latin typeface="Congenial" panose="02000503040000020004" pitchFamily="2" charset="0"/>
              </a:rPr>
              <a:t>3)Enter a name for your load balancer. And choose the IP version that is required.</a:t>
            </a:r>
          </a:p>
          <a:p>
            <a:r>
              <a:rPr lang="en-IN" dirty="0">
                <a:latin typeface="Congenial" panose="02000503040000020004" pitchFamily="2" charset="0"/>
              </a:rPr>
              <a:t>4)Configure Listeners and Routing</a:t>
            </a:r>
            <a:r>
              <a:rPr lang="en-US" dirty="0">
                <a:latin typeface="Congenial" panose="02000503040000020004" pitchFamily="2" charset="0"/>
              </a:rPr>
              <a:t> and Create Target Group</a:t>
            </a:r>
          </a:p>
          <a:p>
            <a:r>
              <a:rPr lang="en-US" dirty="0">
                <a:latin typeface="Congenial" panose="02000503040000020004" pitchFamily="2" charset="0"/>
              </a:rPr>
              <a:t>5)Select the EC2 instances you want to include in the target group.</a:t>
            </a:r>
            <a:endParaRPr kumimoji="0" lang="en-US" altLang="en-US" sz="1800" b="0" i="0" u="none" strike="noStrike" cap="none" normalizeH="0" baseline="0" dirty="0">
              <a:ln>
                <a:noFill/>
              </a:ln>
              <a:solidFill>
                <a:schemeClr val="tx1"/>
              </a:solidFill>
              <a:effectLst/>
              <a:latin typeface="Congenial" panose="02000503040000020004" pitchFamily="2" charset="0"/>
            </a:endParaRPr>
          </a:p>
          <a:p>
            <a:pPr defTabSz="914400" eaLnBrk="0" fontAlgn="base" hangingPunct="0">
              <a:spcBef>
                <a:spcPct val="0"/>
              </a:spcBef>
              <a:spcAft>
                <a:spcPct val="0"/>
              </a:spcAft>
            </a:pPr>
            <a:r>
              <a:rPr kumimoji="0" lang="en-US" altLang="en-US" sz="1800" b="0" i="0" u="none" strike="noStrike" cap="none" normalizeH="0" baseline="0" dirty="0">
                <a:ln>
                  <a:noFill/>
                </a:ln>
                <a:solidFill>
                  <a:schemeClr val="tx1"/>
                </a:solidFill>
                <a:effectLst/>
                <a:latin typeface="Congenial" panose="02000503040000020004" pitchFamily="2" charset="0"/>
              </a:rPr>
              <a:t>6)Review all the settings you have configured and Click </a:t>
            </a:r>
            <a:r>
              <a:rPr kumimoji="0" lang="en-US" altLang="en-US" sz="1800" b="1" i="0" u="none" strike="noStrike" cap="none" normalizeH="0" baseline="0" dirty="0">
                <a:ln>
                  <a:noFill/>
                </a:ln>
                <a:solidFill>
                  <a:schemeClr val="tx1"/>
                </a:solidFill>
                <a:effectLst/>
                <a:latin typeface="Congenial" panose="02000503040000020004" pitchFamily="2" charset="0"/>
              </a:rPr>
              <a:t>Create</a:t>
            </a:r>
            <a:r>
              <a:rPr kumimoji="0" lang="en-US" altLang="en-US" sz="1800" b="0" i="0" u="none" strike="noStrike" cap="none" normalizeH="0" baseline="0" dirty="0">
                <a:ln>
                  <a:noFill/>
                </a:ln>
                <a:solidFill>
                  <a:schemeClr val="tx1"/>
                </a:solidFill>
                <a:effectLst/>
                <a:latin typeface="Congenial" panose="02000503040000020004" pitchFamily="2" charset="0"/>
              </a:rPr>
              <a:t>.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Congenial" panose="02000503040000020004" pitchFamily="2" charset="0"/>
              </a:rPr>
              <a:t>7)Once created, navigate back to the </a:t>
            </a:r>
            <a:r>
              <a:rPr kumimoji="0" lang="en-US" altLang="en-US" sz="1800" b="1" i="0" u="none" strike="noStrike" cap="none" normalizeH="0" baseline="0" dirty="0">
                <a:ln>
                  <a:noFill/>
                </a:ln>
                <a:solidFill>
                  <a:schemeClr val="tx1"/>
                </a:solidFill>
                <a:effectLst/>
                <a:latin typeface="Congenial" panose="02000503040000020004" pitchFamily="2" charset="0"/>
              </a:rPr>
              <a:t>Load Balancers</a:t>
            </a:r>
            <a:r>
              <a:rPr kumimoji="0" lang="en-US" altLang="en-US" sz="1800" b="0" i="0" u="none" strike="noStrike" cap="none" normalizeH="0" baseline="0" dirty="0">
                <a:ln>
                  <a:noFill/>
                </a:ln>
                <a:solidFill>
                  <a:schemeClr val="tx1"/>
                </a:solidFill>
                <a:effectLst/>
                <a:latin typeface="Congenial" panose="02000503040000020004" pitchFamily="2" charset="0"/>
              </a:rPr>
              <a:t> section in the EC2 dashboard. Select your newly created load balancer and</a:t>
            </a:r>
            <a:r>
              <a:rPr lang="en-US" altLang="en-US" dirty="0">
                <a:latin typeface="Congenial" panose="02000503040000020004" pitchFamily="2" charset="0"/>
              </a:rPr>
              <a:t> </a:t>
            </a:r>
            <a:r>
              <a:rPr kumimoji="0" lang="en-US" altLang="en-US" sz="1800" b="0" i="0" u="none" strike="noStrike" cap="none" normalizeH="0" baseline="0" dirty="0">
                <a:ln>
                  <a:noFill/>
                </a:ln>
                <a:solidFill>
                  <a:schemeClr val="tx1"/>
                </a:solidFill>
                <a:effectLst/>
                <a:latin typeface="Congenial" panose="02000503040000020004" pitchFamily="2" charset="0"/>
              </a:rPr>
              <a:t>Check the </a:t>
            </a:r>
            <a:r>
              <a:rPr kumimoji="0" lang="en-US" altLang="en-US" sz="1800" b="1" i="0" u="none" strike="noStrike" cap="none" normalizeH="0" baseline="0" dirty="0">
                <a:ln>
                  <a:noFill/>
                </a:ln>
                <a:solidFill>
                  <a:schemeClr val="tx1"/>
                </a:solidFill>
                <a:effectLst/>
                <a:latin typeface="Congenial" panose="02000503040000020004" pitchFamily="2" charset="0"/>
              </a:rPr>
              <a:t>Description</a:t>
            </a:r>
            <a:r>
              <a:rPr kumimoji="0" lang="en-US" altLang="en-US" sz="1800" b="0" i="0" u="none" strike="noStrike" cap="none" normalizeH="0" baseline="0" dirty="0">
                <a:ln>
                  <a:noFill/>
                </a:ln>
                <a:solidFill>
                  <a:schemeClr val="tx1"/>
                </a:solidFill>
                <a:effectLst/>
                <a:latin typeface="Congenial" panose="02000503040000020004" pitchFamily="2" charset="0"/>
              </a:rPr>
              <a:t> tab to ensure that the load balancer is in a </a:t>
            </a:r>
            <a:r>
              <a:rPr kumimoji="0" lang="en-US" altLang="en-US" sz="1800" b="1" i="0" u="none" strike="noStrike" cap="none" normalizeH="0" baseline="0" dirty="0">
                <a:ln>
                  <a:noFill/>
                </a:ln>
                <a:solidFill>
                  <a:schemeClr val="tx1"/>
                </a:solidFill>
                <a:effectLst/>
                <a:latin typeface="Congenial" panose="02000503040000020004" pitchFamily="2" charset="0"/>
              </a:rPr>
              <a:t>state: active</a:t>
            </a:r>
            <a:r>
              <a:rPr kumimoji="0" lang="en-US" altLang="en-US" sz="1800" b="0" i="0" u="none" strike="noStrike" cap="none" normalizeH="0" baseline="0" dirty="0">
                <a:ln>
                  <a:noFill/>
                </a:ln>
                <a:solidFill>
                  <a:schemeClr val="tx1"/>
                </a:solidFill>
                <a:effectLst/>
                <a:latin typeface="Congenial" panose="02000503040000020004" pitchFamily="2" charset="0"/>
              </a:rPr>
              <a:t>. </a:t>
            </a:r>
          </a:p>
          <a:p>
            <a:pPr defTabSz="914400" eaLnBrk="0" fontAlgn="base" hangingPunct="0">
              <a:spcBef>
                <a:spcPct val="0"/>
              </a:spcBef>
              <a:spcAft>
                <a:spcPct val="0"/>
              </a:spcAft>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a:buFont typeface="Arial" panose="020B0604020202020204" pitchFamily="34" charset="0"/>
              <a:buChar char="•"/>
            </a:pPr>
            <a:endParaRPr lang="en-US" dirty="0">
              <a:latin typeface="Congenial" panose="02000503040000020004" pitchFamily="2" charset="0"/>
            </a:endParaRPr>
          </a:p>
          <a:p>
            <a:pPr>
              <a:buFont typeface="Arial" panose="020B0604020202020204" pitchFamily="34" charset="0"/>
              <a:buChar char="•"/>
            </a:pPr>
            <a:endParaRPr lang="en-US" b="1" dirty="0">
              <a:latin typeface="Congenial" panose="02000503040000020004" pitchFamily="2" charset="0"/>
            </a:endParaRPr>
          </a:p>
          <a:p>
            <a:pPr>
              <a:buFont typeface="Arial" panose="020B0604020202020204" pitchFamily="34" charset="0"/>
              <a:buChar char="•"/>
            </a:pPr>
            <a:endParaRPr lang="en-US" b="1" dirty="0">
              <a:latin typeface="Congenial" panose="02000503040000020004" pitchFamily="2" charset="0"/>
            </a:endParaRPr>
          </a:p>
          <a:p>
            <a:pPr>
              <a:buFont typeface="Arial" panose="020B0604020202020204" pitchFamily="34" charset="0"/>
              <a:buChar char="•"/>
            </a:pPr>
            <a:endParaRPr lang="en-US" dirty="0">
              <a:latin typeface="Congenial" panose="02000503040000020004" pitchFamily="2" charset="0"/>
            </a:endParaRPr>
          </a:p>
          <a:p>
            <a:pPr>
              <a:buFont typeface="Arial" panose="020B0604020202020204" pitchFamily="34" charset="0"/>
              <a:buChar char="•"/>
            </a:pPr>
            <a:endParaRPr lang="en-US" dirty="0">
              <a:latin typeface="Congenial" panose="02000503040000020004" pitchFamily="2" charset="0"/>
            </a:endParaRPr>
          </a:p>
        </p:txBody>
      </p:sp>
    </p:spTree>
    <p:extLst>
      <p:ext uri="{BB962C8B-B14F-4D97-AF65-F5344CB8AC3E}">
        <p14:creationId xmlns:p14="http://schemas.microsoft.com/office/powerpoint/2010/main" val="38719992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32106-3EB8-C101-0B33-F863958934D1}"/>
              </a:ext>
            </a:extLst>
          </p:cNvPr>
          <p:cNvSpPr>
            <a:spLocks noGrp="1"/>
          </p:cNvSpPr>
          <p:nvPr>
            <p:ph type="title"/>
          </p:nvPr>
        </p:nvSpPr>
        <p:spPr/>
        <p:txBody>
          <a:bodyPr/>
          <a:lstStyle/>
          <a:p>
            <a:endParaRPr lang="en-IN"/>
          </a:p>
        </p:txBody>
      </p:sp>
      <p:pic>
        <p:nvPicPr>
          <p:cNvPr id="4" name="Content Placeholder 3" descr="A screenshot of a website&#10;&#10;Description automatically generated">
            <a:extLst>
              <a:ext uri="{FF2B5EF4-FFF2-40B4-BE49-F238E27FC236}">
                <a16:creationId xmlns:a16="http://schemas.microsoft.com/office/drawing/2014/main" id="{4D8EE668-2ABA-254E-1715-35BB59EC8D59}"/>
              </a:ext>
            </a:extLst>
          </p:cNvPr>
          <p:cNvPicPr>
            <a:picLocks noGrp="1" noChangeAspect="1"/>
          </p:cNvPicPr>
          <p:nvPr>
            <p:ph idx="1"/>
          </p:nvPr>
        </p:nvPicPr>
        <p:blipFill>
          <a:blip r:embed="rId2"/>
          <a:stretch>
            <a:fillRect/>
          </a:stretch>
        </p:blipFill>
        <p:spPr>
          <a:xfrm>
            <a:off x="862783" y="840658"/>
            <a:ext cx="5278024" cy="5035210"/>
          </a:xfrm>
        </p:spPr>
      </p:pic>
      <p:sp>
        <p:nvSpPr>
          <p:cNvPr id="8" name="Rectangle 7">
            <a:extLst>
              <a:ext uri="{FF2B5EF4-FFF2-40B4-BE49-F238E27FC236}">
                <a16:creationId xmlns:a16="http://schemas.microsoft.com/office/drawing/2014/main" id="{24AF6B4A-6FD9-6C44-1A37-F3A9A876A23A}"/>
              </a:ext>
            </a:extLst>
          </p:cNvPr>
          <p:cNvSpPr/>
          <p:nvPr/>
        </p:nvSpPr>
        <p:spPr>
          <a:xfrm>
            <a:off x="993058" y="825910"/>
            <a:ext cx="10137058" cy="5191432"/>
          </a:xfrm>
          <a:prstGeom prst="rect">
            <a:avLst/>
          </a:prstGeom>
          <a:solidFill>
            <a:srgbClr val="F9F9F9"/>
          </a:solidFill>
          <a:ln>
            <a:solidFill>
              <a:srgbClr val="FBF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descr="A screenshot of a computer&#10;&#10;Description automatically generated">
            <a:extLst>
              <a:ext uri="{FF2B5EF4-FFF2-40B4-BE49-F238E27FC236}">
                <a16:creationId xmlns:a16="http://schemas.microsoft.com/office/drawing/2014/main" id="{35FB1E3E-8079-A029-A934-6BC1AE9C26AB}"/>
              </a:ext>
            </a:extLst>
          </p:cNvPr>
          <p:cNvPicPr>
            <a:picLocks noChangeAspect="1"/>
          </p:cNvPicPr>
          <p:nvPr/>
        </p:nvPicPr>
        <p:blipFill>
          <a:blip r:embed="rId3"/>
          <a:stretch>
            <a:fillRect/>
          </a:stretch>
        </p:blipFill>
        <p:spPr>
          <a:xfrm>
            <a:off x="6328288" y="920568"/>
            <a:ext cx="4602723" cy="2355365"/>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F607378B-D0ED-B440-7C40-04E201BE4D16}"/>
              </a:ext>
            </a:extLst>
          </p:cNvPr>
          <p:cNvPicPr>
            <a:picLocks noChangeAspect="1"/>
          </p:cNvPicPr>
          <p:nvPr/>
        </p:nvPicPr>
        <p:blipFill>
          <a:blip r:embed="rId4"/>
          <a:stretch>
            <a:fillRect/>
          </a:stretch>
        </p:blipFill>
        <p:spPr>
          <a:xfrm>
            <a:off x="6305559" y="3468955"/>
            <a:ext cx="4824557" cy="2355365"/>
          </a:xfrm>
          <a:prstGeom prst="rect">
            <a:avLst/>
          </a:prstGeom>
        </p:spPr>
      </p:pic>
    </p:spTree>
    <p:extLst>
      <p:ext uri="{BB962C8B-B14F-4D97-AF65-F5344CB8AC3E}">
        <p14:creationId xmlns:p14="http://schemas.microsoft.com/office/powerpoint/2010/main" val="242473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32106-3EB8-C101-0B33-F863958934D1}"/>
              </a:ext>
            </a:extLst>
          </p:cNvPr>
          <p:cNvSpPr>
            <a:spLocks noGrp="1"/>
          </p:cNvSpPr>
          <p:nvPr>
            <p:ph type="title"/>
          </p:nvPr>
        </p:nvSpPr>
        <p:spPr/>
        <p:txBody>
          <a:bodyPr/>
          <a:lstStyle/>
          <a:p>
            <a:endParaRPr lang="en-IN"/>
          </a:p>
        </p:txBody>
      </p:sp>
      <p:sp>
        <p:nvSpPr>
          <p:cNvPr id="7" name="Content Placeholder 6">
            <a:extLst>
              <a:ext uri="{FF2B5EF4-FFF2-40B4-BE49-F238E27FC236}">
                <a16:creationId xmlns:a16="http://schemas.microsoft.com/office/drawing/2014/main" id="{30732080-F74F-19C1-E6E5-DD7E652B5EB7}"/>
              </a:ext>
            </a:extLst>
          </p:cNvPr>
          <p:cNvSpPr>
            <a:spLocks noGrp="1"/>
          </p:cNvSpPr>
          <p:nvPr>
            <p:ph idx="1"/>
          </p:nvPr>
        </p:nvSpPr>
        <p:spPr/>
        <p:txBody>
          <a:bodyPr/>
          <a:lstStyle/>
          <a:p>
            <a:endParaRPr lang="en-IN"/>
          </a:p>
        </p:txBody>
      </p:sp>
      <p:sp>
        <p:nvSpPr>
          <p:cNvPr id="8" name="Rectangle 7">
            <a:extLst>
              <a:ext uri="{FF2B5EF4-FFF2-40B4-BE49-F238E27FC236}">
                <a16:creationId xmlns:a16="http://schemas.microsoft.com/office/drawing/2014/main" id="{24AF6B4A-6FD9-6C44-1A37-F3A9A876A23A}"/>
              </a:ext>
            </a:extLst>
          </p:cNvPr>
          <p:cNvSpPr/>
          <p:nvPr/>
        </p:nvSpPr>
        <p:spPr>
          <a:xfrm>
            <a:off x="993058" y="825910"/>
            <a:ext cx="10137058" cy="5191432"/>
          </a:xfrm>
          <a:prstGeom prst="rect">
            <a:avLst/>
          </a:prstGeom>
          <a:solidFill>
            <a:srgbClr val="F9F9F9"/>
          </a:solidFill>
          <a:ln>
            <a:solidFill>
              <a:srgbClr val="FBF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B2F9953A-6E41-AC32-8EB5-3909005F97EC}"/>
              </a:ext>
            </a:extLst>
          </p:cNvPr>
          <p:cNvSpPr txBox="1"/>
          <p:nvPr/>
        </p:nvSpPr>
        <p:spPr>
          <a:xfrm>
            <a:off x="1061883" y="982132"/>
            <a:ext cx="9834713" cy="5632311"/>
          </a:xfrm>
          <a:prstGeom prst="rect">
            <a:avLst/>
          </a:prstGeom>
          <a:noFill/>
        </p:spPr>
        <p:txBody>
          <a:bodyPr wrap="square">
            <a:spAutoFit/>
          </a:bodyPr>
          <a:lstStyle/>
          <a:p>
            <a:r>
              <a:rPr lang="en-US" b="1" u="sng" dirty="0">
                <a:latin typeface="Congenial" panose="02000503040000020004" pitchFamily="2" charset="0"/>
              </a:rPr>
              <a:t>Configuring Route 53 in AWS Console</a:t>
            </a:r>
            <a:r>
              <a:rPr lang="en-US" b="1" dirty="0">
                <a:latin typeface="Congenial" panose="02000503040000020004" pitchFamily="2" charset="0"/>
              </a:rPr>
              <a:t>:</a:t>
            </a:r>
          </a:p>
          <a:p>
            <a:endParaRPr lang="en-US" dirty="0">
              <a:latin typeface="Congenial" panose="02000503040000020004" pitchFamily="2" charset="0"/>
            </a:endParaRPr>
          </a:p>
          <a:p>
            <a:r>
              <a:rPr lang="en-US" dirty="0">
                <a:latin typeface="Congenial" panose="02000503040000020004" pitchFamily="2" charset="0"/>
              </a:rPr>
              <a:t>1)In the Services menu, click on </a:t>
            </a:r>
            <a:r>
              <a:rPr lang="en-US" b="1" dirty="0">
                <a:latin typeface="Congenial" panose="02000503040000020004" pitchFamily="2" charset="0"/>
              </a:rPr>
              <a:t>Route 53</a:t>
            </a:r>
            <a:r>
              <a:rPr lang="en-US" dirty="0">
                <a:latin typeface="Congenial" panose="02000503040000020004" pitchFamily="2" charset="0"/>
              </a:rPr>
              <a:t> to open the Route 53 Dashboard.</a:t>
            </a:r>
          </a:p>
          <a:p>
            <a:pPr marL="0" marR="0" lvl="0" indent="0" algn="l" defTabSz="914400" rtl="0" eaLnBrk="0" fontAlgn="base" latinLnBrk="0" hangingPunct="0">
              <a:lnSpc>
                <a:spcPct val="100000"/>
              </a:lnSpc>
              <a:spcBef>
                <a:spcPct val="0"/>
              </a:spcBef>
              <a:spcAft>
                <a:spcPct val="0"/>
              </a:spcAft>
              <a:buClrTx/>
              <a:buSzTx/>
              <a:buFontTx/>
              <a:buNone/>
              <a:tabLst/>
            </a:pPr>
            <a:r>
              <a:rPr lang="en-US" dirty="0">
                <a:latin typeface="Congenial" panose="02000503040000020004" pitchFamily="2" charset="0"/>
              </a:rPr>
              <a:t>2)</a:t>
            </a:r>
            <a:r>
              <a:rPr kumimoji="0" lang="en-US" altLang="en-US" b="0" i="0" u="none" strike="noStrike" cap="none" normalizeH="0" baseline="0" dirty="0">
                <a:ln>
                  <a:noFill/>
                </a:ln>
                <a:solidFill>
                  <a:schemeClr val="tx1"/>
                </a:solidFill>
                <a:effectLst/>
                <a:latin typeface="Congenial" panose="02000503040000020004" pitchFamily="2" charset="0"/>
              </a:rPr>
              <a:t>Click on the </a:t>
            </a:r>
            <a:r>
              <a:rPr kumimoji="0" lang="en-US" altLang="en-US" b="1" i="0" u="none" strike="noStrike" cap="none" normalizeH="0" baseline="0" dirty="0">
                <a:ln>
                  <a:noFill/>
                </a:ln>
                <a:solidFill>
                  <a:schemeClr val="tx1"/>
                </a:solidFill>
                <a:effectLst/>
                <a:latin typeface="Congenial" panose="02000503040000020004" pitchFamily="2" charset="0"/>
              </a:rPr>
              <a:t>Hosted zones</a:t>
            </a:r>
            <a:r>
              <a:rPr kumimoji="0" lang="en-US" altLang="en-US" b="0" i="0" u="none" strike="noStrike" cap="none" normalizeH="0" baseline="0" dirty="0">
                <a:ln>
                  <a:noFill/>
                </a:ln>
                <a:solidFill>
                  <a:schemeClr val="tx1"/>
                </a:solidFill>
                <a:effectLst/>
                <a:latin typeface="Congenial" panose="02000503040000020004" pitchFamily="2" charset="0"/>
              </a:rPr>
              <a:t> button in the left-hand menu and Click the </a:t>
            </a:r>
            <a:r>
              <a:rPr kumimoji="0" lang="en-US" altLang="en-US" b="1" i="0" u="none" strike="noStrike" cap="none" normalizeH="0" baseline="0" dirty="0">
                <a:ln>
                  <a:noFill/>
                </a:ln>
                <a:solidFill>
                  <a:schemeClr val="tx1"/>
                </a:solidFill>
                <a:effectLst/>
                <a:latin typeface="Congenial" panose="02000503040000020004" pitchFamily="2" charset="0"/>
              </a:rPr>
              <a:t>Create hosted zone</a:t>
            </a:r>
            <a:r>
              <a:rPr kumimoji="0" lang="en-US" altLang="en-US" b="0" i="0" u="none" strike="noStrike" cap="none" normalizeH="0" baseline="0" dirty="0">
                <a:ln>
                  <a:noFill/>
                </a:ln>
                <a:solidFill>
                  <a:schemeClr val="tx1"/>
                </a:solidFill>
                <a:effectLst/>
                <a:latin typeface="Congenial" panose="02000503040000020004" pitchFamily="2" charset="0"/>
              </a:rPr>
              <a:t> button</a:t>
            </a:r>
          </a:p>
          <a:p>
            <a:pPr marL="0" marR="0" lvl="0" indent="0" algn="l" defTabSz="914400" rtl="0" eaLnBrk="0" fontAlgn="base" latinLnBrk="0" hangingPunct="0">
              <a:lnSpc>
                <a:spcPct val="100000"/>
              </a:lnSpc>
              <a:spcBef>
                <a:spcPct val="0"/>
              </a:spcBef>
              <a:spcAft>
                <a:spcPct val="0"/>
              </a:spcAft>
              <a:buClrTx/>
              <a:buSzTx/>
              <a:buFontTx/>
              <a:buNone/>
              <a:tabLst/>
            </a:pPr>
            <a:r>
              <a:rPr lang="en-US" dirty="0">
                <a:latin typeface="Congenial" panose="02000503040000020004" pitchFamily="2" charset="0"/>
              </a:rPr>
              <a:t>3)</a:t>
            </a:r>
            <a:r>
              <a:rPr kumimoji="0" lang="en-US" altLang="en-US" b="1" i="0" u="none" strike="noStrike" cap="none" normalizeH="0" baseline="0" dirty="0">
                <a:ln>
                  <a:noFill/>
                </a:ln>
                <a:solidFill>
                  <a:schemeClr val="tx1"/>
                </a:solidFill>
                <a:effectLst/>
                <a:latin typeface="Congenial" panose="02000503040000020004" pitchFamily="2" charset="0"/>
              </a:rPr>
              <a:t> Configure Hosted Zone Settings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b="1" i="0" u="none" strike="noStrike" cap="none" normalizeH="0" baseline="0" dirty="0">
                <a:ln>
                  <a:noFill/>
                </a:ln>
                <a:solidFill>
                  <a:schemeClr val="tx1"/>
                </a:solidFill>
                <a:effectLst/>
                <a:latin typeface="Congenial" panose="02000503040000020004" pitchFamily="2" charset="0"/>
              </a:rPr>
              <a:t>Domain Name</a:t>
            </a:r>
            <a:r>
              <a:rPr kumimoji="0" lang="en-US" altLang="en-US" b="0" i="0" u="none" strike="noStrike" cap="none" normalizeH="0" baseline="0" dirty="0">
                <a:ln>
                  <a:noFill/>
                </a:ln>
                <a:solidFill>
                  <a:schemeClr val="tx1"/>
                </a:solidFill>
                <a:effectLst/>
                <a:latin typeface="Congenial" panose="02000503040000020004" pitchFamily="2" charset="0"/>
              </a:rPr>
              <a:t>: Enter the domain name you want to manage (e.g., example.com).</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b="1" i="0" u="none" strike="noStrike" cap="none" normalizeH="0" baseline="0" dirty="0">
                <a:ln>
                  <a:noFill/>
                </a:ln>
                <a:solidFill>
                  <a:schemeClr val="tx1"/>
                </a:solidFill>
                <a:effectLst/>
                <a:latin typeface="Congenial" panose="02000503040000020004" pitchFamily="2" charset="0"/>
              </a:rPr>
              <a:t>Type</a:t>
            </a:r>
            <a:r>
              <a:rPr kumimoji="0" lang="en-US" altLang="en-US" b="0" i="0" u="none" strike="noStrike" cap="none" normalizeH="0" baseline="0" dirty="0">
                <a:ln>
                  <a:noFill/>
                </a:ln>
                <a:solidFill>
                  <a:schemeClr val="tx1"/>
                </a:solidFill>
                <a:effectLst/>
                <a:latin typeface="Congenial" panose="02000503040000020004" pitchFamily="2" charset="0"/>
              </a:rPr>
              <a:t>: Select Public Hosted Zone for public domains.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b="0" i="0" u="none" strike="noStrike" cap="none" normalizeH="0" baseline="0" dirty="0">
                <a:ln>
                  <a:noFill/>
                </a:ln>
                <a:solidFill>
                  <a:schemeClr val="tx1"/>
                </a:solidFill>
                <a:effectLst/>
                <a:latin typeface="Congenial" panose="02000503040000020004" pitchFamily="2" charset="0"/>
              </a:rPr>
              <a:t>Click the </a:t>
            </a:r>
            <a:r>
              <a:rPr kumimoji="0" lang="en-US" altLang="en-US" b="1" i="0" u="none" strike="noStrike" cap="none" normalizeH="0" baseline="0" dirty="0">
                <a:ln>
                  <a:noFill/>
                </a:ln>
                <a:solidFill>
                  <a:schemeClr val="tx1"/>
                </a:solidFill>
                <a:effectLst/>
                <a:latin typeface="Congenial" panose="02000503040000020004" pitchFamily="2" charset="0"/>
              </a:rPr>
              <a:t>Create</a:t>
            </a:r>
            <a:r>
              <a:rPr kumimoji="0" lang="en-US" altLang="en-US" b="0" i="0" u="none" strike="noStrike" cap="none" normalizeH="0" baseline="0" dirty="0">
                <a:ln>
                  <a:noFill/>
                </a:ln>
                <a:solidFill>
                  <a:schemeClr val="tx1"/>
                </a:solidFill>
                <a:effectLst/>
                <a:latin typeface="Congenial" panose="02000503040000020004" pitchFamily="2" charset="0"/>
              </a:rPr>
              <a:t> button.</a:t>
            </a:r>
          </a:p>
          <a:p>
            <a:r>
              <a:rPr lang="en-US" b="1" dirty="0">
                <a:latin typeface="Congenial" panose="02000503040000020004" pitchFamily="2" charset="0"/>
              </a:rPr>
              <a:t>4)Add Record Sets</a:t>
            </a:r>
          </a:p>
          <a:p>
            <a:pPr>
              <a:buFont typeface="+mj-lt"/>
              <a:buAutoNum type="arabicPeriod"/>
            </a:pPr>
            <a:r>
              <a:rPr lang="en-US" b="1" dirty="0">
                <a:latin typeface="Congenial" panose="02000503040000020004" pitchFamily="2" charset="0"/>
              </a:rPr>
              <a:t>Select Hosted Zone</a:t>
            </a:r>
            <a:r>
              <a:rPr lang="en-US" dirty="0">
                <a:latin typeface="Congenial" panose="02000503040000020004" pitchFamily="2" charset="0"/>
              </a:rPr>
              <a:t>: Click on the hosted zone you just created.</a:t>
            </a:r>
          </a:p>
          <a:p>
            <a:pPr>
              <a:buFont typeface="+mj-lt"/>
              <a:buAutoNum type="arabicPeriod"/>
            </a:pPr>
            <a:r>
              <a:rPr lang="en-US" b="1" dirty="0">
                <a:latin typeface="Congenial" panose="02000503040000020004" pitchFamily="2" charset="0"/>
              </a:rPr>
              <a:t>Create Record Set</a:t>
            </a:r>
            <a:r>
              <a:rPr lang="en-US" dirty="0">
                <a:latin typeface="Congenial" panose="02000503040000020004" pitchFamily="2" charset="0"/>
              </a:rPr>
              <a:t>: Click the </a:t>
            </a:r>
            <a:r>
              <a:rPr lang="en-US" b="1" dirty="0">
                <a:latin typeface="Congenial" panose="02000503040000020004" pitchFamily="2" charset="0"/>
              </a:rPr>
              <a:t>Create Record Set</a:t>
            </a:r>
            <a:r>
              <a:rPr lang="en-US" dirty="0">
                <a:latin typeface="Congenial" panose="02000503040000020004" pitchFamily="2" charset="0"/>
              </a:rPr>
              <a:t> button.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Congenial" panose="02000503040000020004" pitchFamily="2" charset="0"/>
              </a:rPr>
              <a:t>5)Configure A Record for Load Balancer</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b="1" i="0" u="none" strike="noStrike" cap="none" normalizeH="0" baseline="0" dirty="0">
                <a:ln>
                  <a:noFill/>
                </a:ln>
                <a:solidFill>
                  <a:schemeClr val="tx1"/>
                </a:solidFill>
                <a:effectLst/>
                <a:latin typeface="Congenial" panose="02000503040000020004" pitchFamily="2" charset="0"/>
              </a:rPr>
              <a:t>Name</a:t>
            </a:r>
            <a:r>
              <a:rPr kumimoji="0" lang="en-US" altLang="en-US" b="0" i="0" u="none" strike="noStrike" cap="none" normalizeH="0" baseline="0" dirty="0">
                <a:ln>
                  <a:noFill/>
                </a:ln>
                <a:solidFill>
                  <a:schemeClr val="tx1"/>
                </a:solidFill>
                <a:effectLst/>
                <a:latin typeface="Congenial" panose="02000503040000020004" pitchFamily="2" charset="0"/>
              </a:rPr>
              <a:t>: Leave it blank to use the root domain (e.g., example.com).</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b="1" i="0" u="none" strike="noStrike" cap="none" normalizeH="0" baseline="0" dirty="0">
                <a:ln>
                  <a:noFill/>
                </a:ln>
                <a:solidFill>
                  <a:schemeClr val="tx1"/>
                </a:solidFill>
                <a:effectLst/>
                <a:latin typeface="Congenial" panose="02000503040000020004" pitchFamily="2" charset="0"/>
              </a:rPr>
              <a:t>Type</a:t>
            </a:r>
            <a:r>
              <a:rPr kumimoji="0" lang="en-US" altLang="en-US" b="0" i="0" u="none" strike="noStrike" cap="none" normalizeH="0" baseline="0" dirty="0">
                <a:ln>
                  <a:noFill/>
                </a:ln>
                <a:solidFill>
                  <a:schemeClr val="tx1"/>
                </a:solidFill>
                <a:effectLst/>
                <a:latin typeface="Congenial" panose="02000503040000020004" pitchFamily="2" charset="0"/>
              </a:rPr>
              <a:t>: Select A - IPv4 address.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b="1" i="0" u="none" strike="noStrike" cap="none" normalizeH="0" baseline="0" dirty="0">
                <a:ln>
                  <a:noFill/>
                </a:ln>
                <a:solidFill>
                  <a:schemeClr val="tx1"/>
                </a:solidFill>
                <a:effectLst/>
                <a:latin typeface="Congenial" panose="02000503040000020004" pitchFamily="2" charset="0"/>
              </a:rPr>
              <a:t>Alias</a:t>
            </a:r>
            <a:r>
              <a:rPr kumimoji="0" lang="en-US" altLang="en-US" b="0" i="0" u="none" strike="noStrike" cap="none" normalizeH="0" baseline="0" dirty="0">
                <a:ln>
                  <a:noFill/>
                </a:ln>
                <a:solidFill>
                  <a:schemeClr val="tx1"/>
                </a:solidFill>
                <a:effectLst/>
                <a:latin typeface="Congenial" panose="02000503040000020004" pitchFamily="2" charset="0"/>
              </a:rPr>
              <a:t>: Select Yes.</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b="1" i="0" u="none" strike="noStrike" cap="none" normalizeH="0" baseline="0" dirty="0">
                <a:ln>
                  <a:noFill/>
                </a:ln>
                <a:solidFill>
                  <a:schemeClr val="tx1"/>
                </a:solidFill>
                <a:effectLst/>
                <a:latin typeface="Congenial" panose="02000503040000020004" pitchFamily="2" charset="0"/>
              </a:rPr>
              <a:t>Alias Target</a:t>
            </a:r>
            <a:r>
              <a:rPr kumimoji="0" lang="en-US" altLang="en-US" b="0" i="0" u="none" strike="noStrike" cap="none" normalizeH="0" baseline="0" dirty="0">
                <a:ln>
                  <a:noFill/>
                </a:ln>
                <a:solidFill>
                  <a:schemeClr val="tx1"/>
                </a:solidFill>
                <a:effectLst/>
                <a:latin typeface="Congenial" panose="02000503040000020004" pitchFamily="2" charset="0"/>
              </a:rPr>
              <a:t>: Select your Elastic Load Balancer from the list.</a:t>
            </a:r>
          </a:p>
          <a:p>
            <a:pPr marL="0" marR="0" lvl="0" indent="0" algn="l" defTabSz="914400" rtl="0" eaLnBrk="0" fontAlgn="base" latinLnBrk="0" hangingPunct="0">
              <a:lnSpc>
                <a:spcPct val="100000"/>
              </a:lnSpc>
              <a:spcBef>
                <a:spcPct val="0"/>
              </a:spcBef>
              <a:spcAft>
                <a:spcPct val="0"/>
              </a:spcAft>
              <a:buClrTx/>
              <a:buSzTx/>
              <a:tabLst/>
            </a:pPr>
            <a:r>
              <a:rPr lang="en-US" altLang="en-US" b="1" dirty="0">
                <a:latin typeface="Congenial" panose="02000503040000020004" pitchFamily="2" charset="0"/>
              </a:rPr>
              <a:t>6)</a:t>
            </a:r>
            <a:r>
              <a:rPr kumimoji="0" lang="en-US" altLang="en-US" b="0" i="0" u="none" strike="noStrike" cap="none" normalizeH="0" baseline="0" dirty="0">
                <a:ln>
                  <a:noFill/>
                </a:ln>
                <a:solidFill>
                  <a:schemeClr val="tx1"/>
                </a:solidFill>
                <a:effectLst/>
                <a:latin typeface="Congenial" panose="02000503040000020004" pitchFamily="2" charset="0"/>
              </a:rPr>
              <a:t>Click the </a:t>
            </a:r>
            <a:r>
              <a:rPr kumimoji="0" lang="en-US" altLang="en-US" b="1" i="0" u="none" strike="noStrike" cap="none" normalizeH="0" baseline="0" dirty="0">
                <a:ln>
                  <a:noFill/>
                </a:ln>
                <a:solidFill>
                  <a:schemeClr val="tx1"/>
                </a:solidFill>
                <a:effectLst/>
                <a:latin typeface="Congenial" panose="02000503040000020004" pitchFamily="2" charset="0"/>
              </a:rPr>
              <a:t>Create</a:t>
            </a:r>
            <a:r>
              <a:rPr kumimoji="0" lang="en-US" altLang="en-US" b="0" i="0" u="none" strike="noStrike" cap="none" normalizeH="0" baseline="0" dirty="0">
                <a:ln>
                  <a:noFill/>
                </a:ln>
                <a:solidFill>
                  <a:schemeClr val="tx1"/>
                </a:solidFill>
                <a:effectLst/>
                <a:latin typeface="Congenial" panose="02000503040000020004" pitchFamily="2" charset="0"/>
              </a:rPr>
              <a:t> button.</a:t>
            </a:r>
          </a:p>
          <a:p>
            <a:pPr>
              <a:buFont typeface="+mj-lt"/>
              <a:buAutoNum type="arabicPeriod"/>
            </a:pPr>
            <a:endParaRPr lang="en-US" dirty="0">
              <a:latin typeface="Congenial" panose="02000503040000020004"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dirty="0">
              <a:latin typeface="Congenial" panose="02000503040000020004" pitchFamily="2" charset="0"/>
            </a:endParaRPr>
          </a:p>
        </p:txBody>
      </p:sp>
    </p:spTree>
    <p:extLst>
      <p:ext uri="{BB962C8B-B14F-4D97-AF65-F5344CB8AC3E}">
        <p14:creationId xmlns:p14="http://schemas.microsoft.com/office/powerpoint/2010/main" val="20807352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32106-3EB8-C101-0B33-F863958934D1}"/>
              </a:ext>
            </a:extLst>
          </p:cNvPr>
          <p:cNvSpPr>
            <a:spLocks noGrp="1"/>
          </p:cNvSpPr>
          <p:nvPr>
            <p:ph type="title"/>
          </p:nvPr>
        </p:nvSpPr>
        <p:spPr/>
        <p:txBody>
          <a:bodyPr/>
          <a:lstStyle/>
          <a:p>
            <a:endParaRPr lang="en-IN"/>
          </a:p>
        </p:txBody>
      </p:sp>
      <p:sp>
        <p:nvSpPr>
          <p:cNvPr id="7" name="Content Placeholder 6">
            <a:extLst>
              <a:ext uri="{FF2B5EF4-FFF2-40B4-BE49-F238E27FC236}">
                <a16:creationId xmlns:a16="http://schemas.microsoft.com/office/drawing/2014/main" id="{30732080-F74F-19C1-E6E5-DD7E652B5EB7}"/>
              </a:ext>
            </a:extLst>
          </p:cNvPr>
          <p:cNvSpPr>
            <a:spLocks noGrp="1"/>
          </p:cNvSpPr>
          <p:nvPr>
            <p:ph idx="1"/>
          </p:nvPr>
        </p:nvSpPr>
        <p:spPr/>
        <p:txBody>
          <a:bodyPr/>
          <a:lstStyle/>
          <a:p>
            <a:endParaRPr lang="en-IN"/>
          </a:p>
        </p:txBody>
      </p:sp>
      <p:sp>
        <p:nvSpPr>
          <p:cNvPr id="8" name="Rectangle 7">
            <a:extLst>
              <a:ext uri="{FF2B5EF4-FFF2-40B4-BE49-F238E27FC236}">
                <a16:creationId xmlns:a16="http://schemas.microsoft.com/office/drawing/2014/main" id="{24AF6B4A-6FD9-6C44-1A37-F3A9A876A23A}"/>
              </a:ext>
            </a:extLst>
          </p:cNvPr>
          <p:cNvSpPr/>
          <p:nvPr/>
        </p:nvSpPr>
        <p:spPr>
          <a:xfrm>
            <a:off x="993058" y="825910"/>
            <a:ext cx="10137058" cy="5191432"/>
          </a:xfrm>
          <a:prstGeom prst="rect">
            <a:avLst/>
          </a:prstGeom>
          <a:solidFill>
            <a:srgbClr val="F9F9F9"/>
          </a:solidFill>
          <a:ln>
            <a:solidFill>
              <a:srgbClr val="FBF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4" name="TextBox 3">
            <a:extLst>
              <a:ext uri="{FF2B5EF4-FFF2-40B4-BE49-F238E27FC236}">
                <a16:creationId xmlns:a16="http://schemas.microsoft.com/office/drawing/2014/main" id="{3175F63B-1194-31B3-4A84-1FFA249AF4A2}"/>
              </a:ext>
            </a:extLst>
          </p:cNvPr>
          <p:cNvSpPr txBox="1"/>
          <p:nvPr/>
        </p:nvSpPr>
        <p:spPr>
          <a:xfrm>
            <a:off x="978309" y="796413"/>
            <a:ext cx="10151808" cy="5078313"/>
          </a:xfrm>
          <a:prstGeom prst="rect">
            <a:avLst/>
          </a:prstGeom>
          <a:noFill/>
        </p:spPr>
        <p:txBody>
          <a:bodyPr wrap="square">
            <a:spAutoFit/>
          </a:bodyPr>
          <a:lstStyle/>
          <a:p>
            <a:pPr algn="ctr"/>
            <a:r>
              <a:rPr lang="en-US" b="1" u="sng" dirty="0">
                <a:latin typeface="Congenial" panose="02000503040000020004" pitchFamily="2" charset="0"/>
              </a:rPr>
              <a:t>Key Networking Services </a:t>
            </a:r>
          </a:p>
          <a:p>
            <a:pPr algn="ctr"/>
            <a:endParaRPr lang="en-US" u="sng" dirty="0">
              <a:latin typeface="Congenial" panose="02000503040000020004" pitchFamily="2" charset="0"/>
            </a:endParaRPr>
          </a:p>
          <a:p>
            <a:r>
              <a:rPr lang="en-US" sz="1600" b="1" dirty="0">
                <a:latin typeface="Congenial" panose="02000503040000020004" pitchFamily="2" charset="0"/>
              </a:rPr>
              <a:t>Amazon VPC:</a:t>
            </a:r>
            <a:endParaRPr lang="en-US" sz="1600" dirty="0">
              <a:latin typeface="Congenial" panose="02000503040000020004" pitchFamily="2" charset="0"/>
            </a:endParaRPr>
          </a:p>
          <a:p>
            <a:pPr>
              <a:buFont typeface="Arial" panose="020B0604020202020204" pitchFamily="34" charset="0"/>
              <a:buChar char="•"/>
            </a:pPr>
            <a:r>
              <a:rPr lang="en-US" sz="1600" b="1" dirty="0">
                <a:latin typeface="Congenial" panose="02000503040000020004" pitchFamily="2" charset="0"/>
              </a:rPr>
              <a:t>Definition:</a:t>
            </a:r>
            <a:r>
              <a:rPr lang="en-US" sz="1600" dirty="0">
                <a:latin typeface="Congenial" panose="02000503040000020004" pitchFamily="2" charset="0"/>
              </a:rPr>
              <a:t> Provision a logically isolated section of the AWS cloud.</a:t>
            </a:r>
          </a:p>
          <a:p>
            <a:pPr>
              <a:buFont typeface="Arial" panose="020B0604020202020204" pitchFamily="34" charset="0"/>
              <a:buChar char="•"/>
            </a:pPr>
            <a:r>
              <a:rPr lang="en-US" sz="1600" b="1" dirty="0">
                <a:latin typeface="Congenial" panose="02000503040000020004" pitchFamily="2" charset="0"/>
              </a:rPr>
              <a:t>Key Points:</a:t>
            </a:r>
            <a:endParaRPr lang="en-US" sz="1600" dirty="0">
              <a:latin typeface="Congenial" panose="02000503040000020004" pitchFamily="2" charset="0"/>
            </a:endParaRPr>
          </a:p>
          <a:p>
            <a:pPr marL="742950" lvl="1" indent="-285750">
              <a:buFont typeface="Arial" panose="020B0604020202020204" pitchFamily="34" charset="0"/>
              <a:buChar char="•"/>
            </a:pPr>
            <a:r>
              <a:rPr lang="en-US" sz="1600" dirty="0">
                <a:latin typeface="Congenial" panose="02000503040000020004" pitchFamily="2" charset="0"/>
              </a:rPr>
              <a:t>Full control over virtual networking environment.</a:t>
            </a:r>
          </a:p>
          <a:p>
            <a:pPr marL="742950" lvl="1" indent="-285750">
              <a:buFont typeface="Arial" panose="020B0604020202020204" pitchFamily="34" charset="0"/>
              <a:buChar char="•"/>
            </a:pPr>
            <a:r>
              <a:rPr lang="en-US" sz="1600" dirty="0">
                <a:latin typeface="Congenial" panose="02000503040000020004" pitchFamily="2" charset="0"/>
              </a:rPr>
              <a:t>Customize network configurations and security settings.</a:t>
            </a:r>
          </a:p>
          <a:p>
            <a:pPr marL="742950" lvl="1" indent="-285750">
              <a:buFont typeface="Arial" panose="020B0604020202020204" pitchFamily="34" charset="0"/>
              <a:buChar char="•"/>
            </a:pPr>
            <a:endParaRPr lang="en-US" sz="1600" dirty="0">
              <a:latin typeface="Congenial" panose="02000503040000020004" pitchFamily="2" charset="0"/>
            </a:endParaRPr>
          </a:p>
          <a:p>
            <a:r>
              <a:rPr lang="en-US" sz="1600" b="1" dirty="0">
                <a:latin typeface="Congenial" panose="02000503040000020004" pitchFamily="2" charset="0"/>
              </a:rPr>
              <a:t>AWS Direct Connect:</a:t>
            </a:r>
            <a:endParaRPr lang="en-US" sz="1600" dirty="0">
              <a:latin typeface="Congenial" panose="02000503040000020004" pitchFamily="2" charset="0"/>
            </a:endParaRPr>
          </a:p>
          <a:p>
            <a:pPr>
              <a:buFont typeface="Arial" panose="020B0604020202020204" pitchFamily="34" charset="0"/>
              <a:buChar char="•"/>
            </a:pPr>
            <a:r>
              <a:rPr lang="en-US" sz="1600" b="1" dirty="0">
                <a:latin typeface="Congenial" panose="02000503040000020004" pitchFamily="2" charset="0"/>
              </a:rPr>
              <a:t>Definition:</a:t>
            </a:r>
            <a:r>
              <a:rPr lang="en-US" sz="1600" dirty="0">
                <a:latin typeface="Congenial" panose="02000503040000020004" pitchFamily="2" charset="0"/>
              </a:rPr>
              <a:t> Establish a dedicated network connection to AWS.</a:t>
            </a:r>
          </a:p>
          <a:p>
            <a:pPr>
              <a:buFont typeface="Arial" panose="020B0604020202020204" pitchFamily="34" charset="0"/>
              <a:buChar char="•"/>
            </a:pPr>
            <a:r>
              <a:rPr lang="en-US" sz="1600" b="1" dirty="0">
                <a:latin typeface="Congenial" panose="02000503040000020004" pitchFamily="2" charset="0"/>
              </a:rPr>
              <a:t>Key Points:</a:t>
            </a:r>
            <a:endParaRPr lang="en-US" sz="1600" dirty="0">
              <a:latin typeface="Congenial" panose="02000503040000020004" pitchFamily="2" charset="0"/>
            </a:endParaRPr>
          </a:p>
          <a:p>
            <a:pPr marL="742950" lvl="1" indent="-285750">
              <a:buFont typeface="Arial" panose="020B0604020202020204" pitchFamily="34" charset="0"/>
              <a:buChar char="•"/>
            </a:pPr>
            <a:r>
              <a:rPr lang="en-US" sz="1600" dirty="0">
                <a:latin typeface="Congenial" panose="02000503040000020004" pitchFamily="2" charset="0"/>
              </a:rPr>
              <a:t>Provides a dedicated, private connection.</a:t>
            </a:r>
          </a:p>
          <a:p>
            <a:pPr marL="742950" lvl="1" indent="-285750">
              <a:buFont typeface="Arial" panose="020B0604020202020204" pitchFamily="34" charset="0"/>
              <a:buChar char="•"/>
            </a:pPr>
            <a:r>
              <a:rPr lang="en-US" sz="1600" dirty="0">
                <a:latin typeface="Congenial" panose="02000503040000020004" pitchFamily="2" charset="0"/>
              </a:rPr>
              <a:t>Improves bandwidth throughput and reduces latency.</a:t>
            </a:r>
          </a:p>
          <a:p>
            <a:pPr marL="742950" lvl="1" indent="-285750">
              <a:buFont typeface="Arial" panose="020B0604020202020204" pitchFamily="34" charset="0"/>
              <a:buChar char="•"/>
            </a:pPr>
            <a:endParaRPr lang="en-US" sz="1600" dirty="0">
              <a:latin typeface="Congenial" panose="02000503040000020004" pitchFamily="2" charset="0"/>
            </a:endParaRPr>
          </a:p>
          <a:p>
            <a:r>
              <a:rPr lang="en-US" sz="1600" b="1" dirty="0">
                <a:latin typeface="Congenial" panose="02000503040000020004" pitchFamily="2" charset="0"/>
              </a:rPr>
              <a:t>AWS Transit Gateway:</a:t>
            </a:r>
            <a:endParaRPr lang="en-US" sz="1600" dirty="0">
              <a:latin typeface="Congenial" panose="02000503040000020004" pitchFamily="2" charset="0"/>
            </a:endParaRPr>
          </a:p>
          <a:p>
            <a:pPr>
              <a:buFont typeface="Arial" panose="020B0604020202020204" pitchFamily="34" charset="0"/>
              <a:buChar char="•"/>
            </a:pPr>
            <a:r>
              <a:rPr lang="en-US" sz="1600" b="1" dirty="0">
                <a:latin typeface="Congenial" panose="02000503040000020004" pitchFamily="2" charset="0"/>
              </a:rPr>
              <a:t>Definition:</a:t>
            </a:r>
            <a:r>
              <a:rPr lang="en-US" sz="1600" dirty="0">
                <a:latin typeface="Congenial" panose="02000503040000020004" pitchFamily="2" charset="0"/>
              </a:rPr>
              <a:t> Connect VPCs and on-premises networks through a central hub.</a:t>
            </a:r>
          </a:p>
          <a:p>
            <a:pPr>
              <a:buFont typeface="Arial" panose="020B0604020202020204" pitchFamily="34" charset="0"/>
              <a:buChar char="•"/>
            </a:pPr>
            <a:r>
              <a:rPr lang="en-US" sz="1600" b="1" dirty="0">
                <a:latin typeface="Congenial" panose="02000503040000020004" pitchFamily="2" charset="0"/>
              </a:rPr>
              <a:t>Key Points:</a:t>
            </a:r>
            <a:endParaRPr lang="en-US" sz="1600" dirty="0">
              <a:latin typeface="Congenial" panose="02000503040000020004" pitchFamily="2" charset="0"/>
            </a:endParaRPr>
          </a:p>
          <a:p>
            <a:pPr marL="742950" lvl="1" indent="-285750">
              <a:buFont typeface="Arial" panose="020B0604020202020204" pitchFamily="34" charset="0"/>
              <a:buChar char="•"/>
            </a:pPr>
            <a:r>
              <a:rPr lang="en-US" sz="1600" dirty="0">
                <a:latin typeface="Congenial" panose="02000503040000020004" pitchFamily="2" charset="0"/>
              </a:rPr>
              <a:t>Acts as a central hub for traffic management.</a:t>
            </a:r>
          </a:p>
          <a:p>
            <a:pPr marL="742950" lvl="1" indent="-285750">
              <a:buFont typeface="Arial" panose="020B0604020202020204" pitchFamily="34" charset="0"/>
              <a:buChar char="•"/>
            </a:pPr>
            <a:r>
              <a:rPr lang="en-US" sz="1600" dirty="0">
                <a:latin typeface="Congenial" panose="02000503040000020004" pitchFamily="2" charset="0"/>
              </a:rPr>
              <a:t>Simplifies network architecture.</a:t>
            </a:r>
          </a:p>
          <a:p>
            <a:endParaRPr lang="en-US" sz="1600" dirty="0">
              <a:latin typeface="Congenial" panose="02000503040000020004" pitchFamily="2" charset="0"/>
            </a:endParaRPr>
          </a:p>
        </p:txBody>
      </p:sp>
    </p:spTree>
    <p:extLst>
      <p:ext uri="{BB962C8B-B14F-4D97-AF65-F5344CB8AC3E}">
        <p14:creationId xmlns:p14="http://schemas.microsoft.com/office/powerpoint/2010/main" val="28763819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32106-3EB8-C101-0B33-F863958934D1}"/>
              </a:ext>
            </a:extLst>
          </p:cNvPr>
          <p:cNvSpPr>
            <a:spLocks noGrp="1"/>
          </p:cNvSpPr>
          <p:nvPr>
            <p:ph type="title"/>
          </p:nvPr>
        </p:nvSpPr>
        <p:spPr/>
        <p:txBody>
          <a:bodyPr/>
          <a:lstStyle/>
          <a:p>
            <a:endParaRPr lang="en-IN"/>
          </a:p>
        </p:txBody>
      </p:sp>
      <p:sp>
        <p:nvSpPr>
          <p:cNvPr id="7" name="Content Placeholder 6">
            <a:extLst>
              <a:ext uri="{FF2B5EF4-FFF2-40B4-BE49-F238E27FC236}">
                <a16:creationId xmlns:a16="http://schemas.microsoft.com/office/drawing/2014/main" id="{30732080-F74F-19C1-E6E5-DD7E652B5EB7}"/>
              </a:ext>
            </a:extLst>
          </p:cNvPr>
          <p:cNvSpPr>
            <a:spLocks noGrp="1"/>
          </p:cNvSpPr>
          <p:nvPr>
            <p:ph idx="1"/>
          </p:nvPr>
        </p:nvSpPr>
        <p:spPr/>
        <p:txBody>
          <a:bodyPr/>
          <a:lstStyle/>
          <a:p>
            <a:endParaRPr lang="en-IN"/>
          </a:p>
        </p:txBody>
      </p:sp>
      <p:sp>
        <p:nvSpPr>
          <p:cNvPr id="8" name="Rectangle 7">
            <a:extLst>
              <a:ext uri="{FF2B5EF4-FFF2-40B4-BE49-F238E27FC236}">
                <a16:creationId xmlns:a16="http://schemas.microsoft.com/office/drawing/2014/main" id="{24AF6B4A-6FD9-6C44-1A37-F3A9A876A23A}"/>
              </a:ext>
            </a:extLst>
          </p:cNvPr>
          <p:cNvSpPr/>
          <p:nvPr/>
        </p:nvSpPr>
        <p:spPr>
          <a:xfrm>
            <a:off x="993058" y="825910"/>
            <a:ext cx="10137058" cy="5191432"/>
          </a:xfrm>
          <a:prstGeom prst="rect">
            <a:avLst/>
          </a:prstGeom>
          <a:solidFill>
            <a:srgbClr val="F9F9F9"/>
          </a:solidFill>
          <a:ln>
            <a:solidFill>
              <a:srgbClr val="FBF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4" name="TextBox 3">
            <a:extLst>
              <a:ext uri="{FF2B5EF4-FFF2-40B4-BE49-F238E27FC236}">
                <a16:creationId xmlns:a16="http://schemas.microsoft.com/office/drawing/2014/main" id="{408CC8FE-F824-4BF4-E50A-68DEFAEBACDC}"/>
              </a:ext>
            </a:extLst>
          </p:cNvPr>
          <p:cNvSpPr txBox="1"/>
          <p:nvPr/>
        </p:nvSpPr>
        <p:spPr>
          <a:xfrm>
            <a:off x="993057" y="982132"/>
            <a:ext cx="9903539" cy="5570756"/>
          </a:xfrm>
          <a:prstGeom prst="rect">
            <a:avLst/>
          </a:prstGeom>
          <a:noFill/>
        </p:spPr>
        <p:txBody>
          <a:bodyPr wrap="square">
            <a:spAutoFit/>
          </a:bodyPr>
          <a:lstStyle/>
          <a:p>
            <a:r>
              <a:rPr lang="en-US" sz="1600" b="1" dirty="0">
                <a:latin typeface="Congenial" panose="02000503040000020004" pitchFamily="2" charset="0"/>
              </a:rPr>
              <a:t>Elastic Load Balancing (ELB):</a:t>
            </a:r>
            <a:endParaRPr lang="en-US" sz="1600" dirty="0">
              <a:latin typeface="Congenial" panose="02000503040000020004" pitchFamily="2" charset="0"/>
            </a:endParaRPr>
          </a:p>
          <a:p>
            <a:pPr>
              <a:buFont typeface="Arial" panose="020B0604020202020204" pitchFamily="34" charset="0"/>
              <a:buChar char="•"/>
            </a:pPr>
            <a:r>
              <a:rPr lang="en-US" sz="1600" b="1" dirty="0">
                <a:latin typeface="Congenial" panose="02000503040000020004" pitchFamily="2" charset="0"/>
              </a:rPr>
              <a:t>Definition:</a:t>
            </a:r>
            <a:r>
              <a:rPr lang="en-US" sz="1600" dirty="0">
                <a:latin typeface="Congenial" panose="02000503040000020004" pitchFamily="2" charset="0"/>
              </a:rPr>
              <a:t> Distributes incoming application traffic across multiple targets.</a:t>
            </a:r>
          </a:p>
          <a:p>
            <a:pPr>
              <a:buFont typeface="Arial" panose="020B0604020202020204" pitchFamily="34" charset="0"/>
              <a:buChar char="•"/>
            </a:pPr>
            <a:r>
              <a:rPr lang="en-US" sz="1600" b="1" dirty="0">
                <a:latin typeface="Congenial" panose="02000503040000020004" pitchFamily="2" charset="0"/>
              </a:rPr>
              <a:t>Key Points:</a:t>
            </a:r>
            <a:endParaRPr lang="en-US" sz="1600" dirty="0">
              <a:latin typeface="Congenial" panose="02000503040000020004" pitchFamily="2" charset="0"/>
            </a:endParaRPr>
          </a:p>
          <a:p>
            <a:pPr marL="742950" lvl="1" indent="-285750">
              <a:buFont typeface="Arial" panose="020B0604020202020204" pitchFamily="34" charset="0"/>
              <a:buChar char="•"/>
            </a:pPr>
            <a:r>
              <a:rPr lang="en-US" sz="1600" dirty="0">
                <a:latin typeface="Congenial" panose="02000503040000020004" pitchFamily="2" charset="0"/>
              </a:rPr>
              <a:t>Enhances fault tolerance by distributing traffic.</a:t>
            </a:r>
          </a:p>
          <a:p>
            <a:pPr marL="742950" lvl="1" indent="-285750">
              <a:buFont typeface="Arial" panose="020B0604020202020204" pitchFamily="34" charset="0"/>
              <a:buChar char="•"/>
            </a:pPr>
            <a:r>
              <a:rPr lang="en-US" sz="1600" dirty="0">
                <a:latin typeface="Congenial" panose="02000503040000020004" pitchFamily="2" charset="0"/>
              </a:rPr>
              <a:t>Supports multiple types of load balancers</a:t>
            </a:r>
          </a:p>
          <a:p>
            <a:pPr marL="742950" lvl="1" indent="-285750">
              <a:buFont typeface="Arial" panose="020B0604020202020204" pitchFamily="34" charset="0"/>
              <a:buChar char="•"/>
            </a:pPr>
            <a:endParaRPr lang="en-US" sz="1600" dirty="0">
              <a:latin typeface="Congenial" panose="02000503040000020004"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Congenial" panose="02000503040000020004" pitchFamily="2" charset="0"/>
              </a:rPr>
              <a:t>AWS VPN:</a:t>
            </a:r>
            <a:endParaRPr kumimoji="0" lang="en-US" altLang="en-US" sz="1600" b="0" i="0" u="none" strike="noStrike" cap="none" normalizeH="0" baseline="0" dirty="0">
              <a:ln>
                <a:noFill/>
              </a:ln>
              <a:solidFill>
                <a:schemeClr val="tx1"/>
              </a:solidFill>
              <a:effectLst/>
              <a:latin typeface="Congenial" panose="02000503040000020004"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Congenial" panose="02000503040000020004" pitchFamily="2" charset="0"/>
              </a:rPr>
              <a:t>Definition:</a:t>
            </a:r>
            <a:r>
              <a:rPr kumimoji="0" lang="en-US" altLang="en-US" sz="1600" b="0" i="0" u="none" strike="noStrike" cap="none" normalizeH="0" baseline="0" dirty="0">
                <a:ln>
                  <a:noFill/>
                </a:ln>
                <a:solidFill>
                  <a:schemeClr val="tx1"/>
                </a:solidFill>
                <a:effectLst/>
                <a:latin typeface="Congenial" panose="02000503040000020004" pitchFamily="2" charset="0"/>
              </a:rPr>
              <a:t> AWS VPN securely connects your on-premises network or device to AWS using a virtual private network.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Congenial" panose="02000503040000020004" pitchFamily="2" charset="0"/>
              </a:rPr>
              <a:t>Key Points:</a:t>
            </a:r>
            <a:endParaRPr kumimoji="0" lang="en-US" altLang="en-US" sz="1600" b="0" i="0" u="none" strike="noStrike" cap="none" normalizeH="0" baseline="0" dirty="0">
              <a:ln>
                <a:noFill/>
              </a:ln>
              <a:solidFill>
                <a:schemeClr val="tx1"/>
              </a:solidFill>
              <a:effectLst/>
              <a:latin typeface="Congenial" panose="02000503040000020004" pitchFamily="2"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Congenial" panose="02000503040000020004" pitchFamily="2" charset="0"/>
              </a:rPr>
              <a:t>Supports both Site-to-Site VPN and Client VPN connections.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Congenial" panose="02000503040000020004" pitchFamily="2" charset="0"/>
              </a:rPr>
              <a:t>Ensures secure and encrypted connectivity.</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Congenial" panose="02000503040000020004"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Congenial" panose="02000503040000020004" pitchFamily="2" charset="0"/>
              </a:rPr>
              <a:t>AWS CloudFront:</a:t>
            </a:r>
            <a:endParaRPr kumimoji="0" lang="en-US" altLang="en-US" sz="1600" b="0" i="0" u="none" strike="noStrike" cap="none" normalizeH="0" baseline="0" dirty="0">
              <a:ln>
                <a:noFill/>
              </a:ln>
              <a:solidFill>
                <a:schemeClr val="tx1"/>
              </a:solidFill>
              <a:effectLst/>
              <a:latin typeface="Congenial" panose="02000503040000020004"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Congenial" panose="02000503040000020004" pitchFamily="2" charset="0"/>
              </a:rPr>
              <a:t>Definition:</a:t>
            </a:r>
            <a:r>
              <a:rPr kumimoji="0" lang="en-US" altLang="en-US" sz="1600" b="0" i="0" u="none" strike="noStrike" cap="none" normalizeH="0" baseline="0" dirty="0">
                <a:ln>
                  <a:noFill/>
                </a:ln>
                <a:solidFill>
                  <a:schemeClr val="tx1"/>
                </a:solidFill>
                <a:effectLst/>
                <a:latin typeface="Congenial" panose="02000503040000020004" pitchFamily="2" charset="0"/>
              </a:rPr>
              <a:t> Amazon CloudFront is a fast content delivery network (CDN) service that securely delivers data, videos, applications, and APIs to customers globally with low latency and high transfer speeds.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Congenial" panose="02000503040000020004" pitchFamily="2" charset="0"/>
              </a:rPr>
              <a:t>Key Points:</a:t>
            </a:r>
            <a:endParaRPr kumimoji="0" lang="en-US" altLang="en-US" sz="1600" b="0" i="0" u="none" strike="noStrike" cap="none" normalizeH="0" baseline="0" dirty="0">
              <a:ln>
                <a:noFill/>
              </a:ln>
              <a:solidFill>
                <a:schemeClr val="tx1"/>
              </a:solidFill>
              <a:effectLst/>
              <a:latin typeface="Congenial" panose="02000503040000020004" pitchFamily="2"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Congenial" panose="02000503040000020004" pitchFamily="2" charset="0"/>
              </a:rPr>
              <a:t>Distributes content globally through edge locations.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Congenial" panose="02000503040000020004" pitchFamily="2" charset="0"/>
              </a:rPr>
              <a:t>Enhances performance and reduces latency.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742950" lvl="1" indent="-285750">
              <a:buFont typeface="Arial" panose="020B0604020202020204" pitchFamily="34" charset="0"/>
              <a:buChar char="•"/>
            </a:pPr>
            <a:endParaRPr lang="en-US" sz="1600" dirty="0">
              <a:latin typeface="Congenial" panose="02000503040000020004" pitchFamily="2" charset="0"/>
            </a:endParaRPr>
          </a:p>
          <a:p>
            <a:pPr marL="742950" lvl="1" indent="-285750">
              <a:buFont typeface="Arial" panose="020B0604020202020204" pitchFamily="34" charset="0"/>
              <a:buChar char="•"/>
            </a:pPr>
            <a:endParaRPr lang="en-IN" dirty="0"/>
          </a:p>
        </p:txBody>
      </p:sp>
    </p:spTree>
    <p:extLst>
      <p:ext uri="{BB962C8B-B14F-4D97-AF65-F5344CB8AC3E}">
        <p14:creationId xmlns:p14="http://schemas.microsoft.com/office/powerpoint/2010/main" val="8580689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32106-3EB8-C101-0B33-F863958934D1}"/>
              </a:ext>
            </a:extLst>
          </p:cNvPr>
          <p:cNvSpPr>
            <a:spLocks noGrp="1"/>
          </p:cNvSpPr>
          <p:nvPr>
            <p:ph type="title"/>
          </p:nvPr>
        </p:nvSpPr>
        <p:spPr/>
        <p:txBody>
          <a:bodyPr/>
          <a:lstStyle/>
          <a:p>
            <a:endParaRPr lang="en-IN"/>
          </a:p>
        </p:txBody>
      </p:sp>
      <p:sp>
        <p:nvSpPr>
          <p:cNvPr id="7" name="Content Placeholder 6">
            <a:extLst>
              <a:ext uri="{FF2B5EF4-FFF2-40B4-BE49-F238E27FC236}">
                <a16:creationId xmlns:a16="http://schemas.microsoft.com/office/drawing/2014/main" id="{30732080-F74F-19C1-E6E5-DD7E652B5EB7}"/>
              </a:ext>
            </a:extLst>
          </p:cNvPr>
          <p:cNvSpPr>
            <a:spLocks noGrp="1"/>
          </p:cNvSpPr>
          <p:nvPr>
            <p:ph idx="1"/>
          </p:nvPr>
        </p:nvSpPr>
        <p:spPr/>
        <p:txBody>
          <a:bodyPr/>
          <a:lstStyle/>
          <a:p>
            <a:endParaRPr lang="en-IN"/>
          </a:p>
        </p:txBody>
      </p:sp>
      <p:sp>
        <p:nvSpPr>
          <p:cNvPr id="8" name="Rectangle 7">
            <a:extLst>
              <a:ext uri="{FF2B5EF4-FFF2-40B4-BE49-F238E27FC236}">
                <a16:creationId xmlns:a16="http://schemas.microsoft.com/office/drawing/2014/main" id="{24AF6B4A-6FD9-6C44-1A37-F3A9A876A23A}"/>
              </a:ext>
            </a:extLst>
          </p:cNvPr>
          <p:cNvSpPr/>
          <p:nvPr/>
        </p:nvSpPr>
        <p:spPr>
          <a:xfrm>
            <a:off x="993058" y="825910"/>
            <a:ext cx="10137058" cy="5191432"/>
          </a:xfrm>
          <a:prstGeom prst="rect">
            <a:avLst/>
          </a:prstGeom>
          <a:solidFill>
            <a:srgbClr val="F9F9F9"/>
          </a:solidFill>
          <a:ln>
            <a:solidFill>
              <a:srgbClr val="FBF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84F33C79-B3E1-9A47-57F3-6EA46663455B}"/>
              </a:ext>
            </a:extLst>
          </p:cNvPr>
          <p:cNvSpPr txBox="1"/>
          <p:nvPr/>
        </p:nvSpPr>
        <p:spPr>
          <a:xfrm>
            <a:off x="792725" y="1723129"/>
            <a:ext cx="10537723" cy="3924151"/>
          </a:xfrm>
          <a:prstGeom prst="rect">
            <a:avLst/>
          </a:prstGeom>
          <a:noFill/>
        </p:spPr>
        <p:txBody>
          <a:bodyPr wrap="square">
            <a:spAutoFit/>
          </a:bodyPr>
          <a:lstStyle/>
          <a:p>
            <a:endParaRPr lang="en-US" sz="1600" dirty="0"/>
          </a:p>
          <a:p>
            <a:pPr algn="ctr"/>
            <a:r>
              <a:rPr lang="en-US" dirty="0">
                <a:latin typeface="Congenial" panose="02000503040000020004" pitchFamily="2" charset="0"/>
              </a:rPr>
              <a:t>AWS provides robust networking capabilities through services like Amazon VPC, which allows users to create isolated virtual networks with defined IP ranges, subnets, and route tables. Regions and Availability Zones offer geographic redundancy and high availability, ensuring resilience against failures. Features like Internet Gateway and NAT Gateway facilitate secure internet access for instances in private subnets, while Security Groups and Network ACLs provide granular control over inbound and outbound traffic, enhancing security. Services such as AWS Direct Connect and VPN enable secure and direct connections to AWS resources, ideal for hybrid cloud deployments. Elastic Load Balancing (ELB) and AWS CloudFront optimize application performance and distribution, while Route 53 offers scalable DNS management. AWS Transit Gateway and Private Link simplify network architecture and improve scalability for large-scale deployments. These features collectively empower users to build highly available, scalable, and secure networks tailored to their specific application and business needs on AWS.</a:t>
            </a:r>
          </a:p>
          <a:p>
            <a:endParaRPr lang="en-US" sz="1700" dirty="0">
              <a:latin typeface="Congenial" panose="02000503040000020004" pitchFamily="2" charset="0"/>
            </a:endParaRPr>
          </a:p>
        </p:txBody>
      </p:sp>
      <p:sp>
        <p:nvSpPr>
          <p:cNvPr id="3" name="TextBox 2">
            <a:extLst>
              <a:ext uri="{FF2B5EF4-FFF2-40B4-BE49-F238E27FC236}">
                <a16:creationId xmlns:a16="http://schemas.microsoft.com/office/drawing/2014/main" id="{A64EEC8D-59E7-9A34-D987-0200394E4C2D}"/>
              </a:ext>
            </a:extLst>
          </p:cNvPr>
          <p:cNvSpPr txBox="1"/>
          <p:nvPr/>
        </p:nvSpPr>
        <p:spPr>
          <a:xfrm>
            <a:off x="4011561" y="982132"/>
            <a:ext cx="4385187" cy="584775"/>
          </a:xfrm>
          <a:prstGeom prst="rect">
            <a:avLst/>
          </a:prstGeom>
          <a:noFill/>
        </p:spPr>
        <p:txBody>
          <a:bodyPr wrap="square" rtlCol="0">
            <a:spAutoFit/>
          </a:bodyPr>
          <a:lstStyle/>
          <a:p>
            <a:pPr algn="ctr"/>
            <a:r>
              <a:rPr lang="en-US" sz="3200" b="1" u="sng" dirty="0">
                <a:latin typeface="Abadi" panose="020B0604020104020204" pitchFamily="34" charset="0"/>
              </a:rPr>
              <a:t>CONCLUSION</a:t>
            </a:r>
            <a:endParaRPr lang="en-IN" sz="3200" b="1" u="sng" dirty="0">
              <a:latin typeface="Abadi" panose="020B0604020104020204" pitchFamily="34" charset="0"/>
            </a:endParaRPr>
          </a:p>
        </p:txBody>
      </p:sp>
    </p:spTree>
    <p:extLst>
      <p:ext uri="{BB962C8B-B14F-4D97-AF65-F5344CB8AC3E}">
        <p14:creationId xmlns:p14="http://schemas.microsoft.com/office/powerpoint/2010/main" val="1441721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32106-3EB8-C101-0B33-F863958934D1}"/>
              </a:ext>
            </a:extLst>
          </p:cNvPr>
          <p:cNvSpPr>
            <a:spLocks noGrp="1"/>
          </p:cNvSpPr>
          <p:nvPr>
            <p:ph type="title"/>
          </p:nvPr>
        </p:nvSpPr>
        <p:spPr/>
        <p:txBody>
          <a:bodyPr/>
          <a:lstStyle/>
          <a:p>
            <a:endParaRPr lang="en-IN"/>
          </a:p>
        </p:txBody>
      </p:sp>
      <p:sp>
        <p:nvSpPr>
          <p:cNvPr id="7" name="Content Placeholder 6">
            <a:extLst>
              <a:ext uri="{FF2B5EF4-FFF2-40B4-BE49-F238E27FC236}">
                <a16:creationId xmlns:a16="http://schemas.microsoft.com/office/drawing/2014/main" id="{30732080-F74F-19C1-E6E5-DD7E652B5EB7}"/>
              </a:ext>
            </a:extLst>
          </p:cNvPr>
          <p:cNvSpPr>
            <a:spLocks noGrp="1"/>
          </p:cNvSpPr>
          <p:nvPr>
            <p:ph idx="1"/>
          </p:nvPr>
        </p:nvSpPr>
        <p:spPr/>
        <p:txBody>
          <a:bodyPr/>
          <a:lstStyle/>
          <a:p>
            <a:endParaRPr lang="en-IN"/>
          </a:p>
        </p:txBody>
      </p:sp>
      <p:sp>
        <p:nvSpPr>
          <p:cNvPr id="8" name="Rectangle 7">
            <a:extLst>
              <a:ext uri="{FF2B5EF4-FFF2-40B4-BE49-F238E27FC236}">
                <a16:creationId xmlns:a16="http://schemas.microsoft.com/office/drawing/2014/main" id="{24AF6B4A-6FD9-6C44-1A37-F3A9A876A23A}"/>
              </a:ext>
            </a:extLst>
          </p:cNvPr>
          <p:cNvSpPr/>
          <p:nvPr/>
        </p:nvSpPr>
        <p:spPr>
          <a:xfrm>
            <a:off x="993058" y="825910"/>
            <a:ext cx="10137058" cy="5191432"/>
          </a:xfrm>
          <a:prstGeom prst="rect">
            <a:avLst/>
          </a:prstGeom>
          <a:solidFill>
            <a:srgbClr val="F9F9F9"/>
          </a:solidFill>
          <a:ln>
            <a:solidFill>
              <a:srgbClr val="FBF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7492A929-3181-626C-52B1-92C0543F9B84}"/>
              </a:ext>
            </a:extLst>
          </p:cNvPr>
          <p:cNvSpPr txBox="1"/>
          <p:nvPr/>
        </p:nvSpPr>
        <p:spPr>
          <a:xfrm>
            <a:off x="1160207" y="982132"/>
            <a:ext cx="9736390" cy="5170646"/>
          </a:xfrm>
          <a:prstGeom prst="rect">
            <a:avLst/>
          </a:prstGeom>
          <a:noFill/>
        </p:spPr>
        <p:txBody>
          <a:bodyPr wrap="square" rtlCol="0">
            <a:spAutoFit/>
          </a:bodyPr>
          <a:lstStyle/>
          <a:p>
            <a:pPr algn="ctr"/>
            <a:r>
              <a:rPr lang="en-US" sz="2400" b="1" i="0" dirty="0">
                <a:solidFill>
                  <a:srgbClr val="333333"/>
                </a:solidFill>
                <a:effectLst/>
                <a:highlight>
                  <a:srgbClr val="FFFF00"/>
                </a:highlight>
                <a:latin typeface="Poppins" panose="020B0502040204020203" pitchFamily="2" charset="0"/>
              </a:rPr>
              <a:t>AWS Networking</a:t>
            </a:r>
          </a:p>
          <a:p>
            <a:pPr algn="ctr"/>
            <a:endParaRPr lang="en-US" b="1" i="0" dirty="0">
              <a:solidFill>
                <a:srgbClr val="333333"/>
              </a:solidFill>
              <a:effectLst/>
              <a:highlight>
                <a:srgbClr val="FFFFFF"/>
              </a:highlight>
              <a:latin typeface="Poppins" panose="020B0502040204020203" pitchFamily="2" charset="0"/>
            </a:endParaRPr>
          </a:p>
          <a:p>
            <a:pPr algn="l"/>
            <a:r>
              <a:rPr lang="en-US" dirty="0">
                <a:latin typeface="Abadi" panose="020B0604020104020204" pitchFamily="34" charset="0"/>
              </a:rPr>
              <a:t>AWS Networking refers to the set of services and concepts provided by Amazon Web Services to facilitate the secure, scalable, and reliable communication between applications, services, and users within the AWS cloud environment</a:t>
            </a:r>
            <a:r>
              <a:rPr lang="en-US" b="0" i="0" dirty="0">
                <a:solidFill>
                  <a:srgbClr val="000000"/>
                </a:solidFill>
                <a:effectLst/>
                <a:highlight>
                  <a:srgbClr val="FFFFFF"/>
                </a:highlight>
                <a:latin typeface="Noto Sans JP"/>
              </a:rPr>
              <a:t>. </a:t>
            </a:r>
            <a:r>
              <a:rPr lang="en-US" b="0" i="0" dirty="0">
                <a:solidFill>
                  <a:srgbClr val="000000"/>
                </a:solidFill>
                <a:effectLst/>
                <a:highlight>
                  <a:srgbClr val="FFFFFF"/>
                </a:highlight>
                <a:latin typeface="Abadi" panose="020B0604020104020204" pitchFamily="34" charset="0"/>
              </a:rPr>
              <a:t>Various AWS services make an AWS network complete, like </a:t>
            </a:r>
            <a:r>
              <a:rPr lang="en-US" b="1" i="0" dirty="0">
                <a:solidFill>
                  <a:srgbClr val="000000"/>
                </a:solidFill>
                <a:effectLst/>
                <a:highlight>
                  <a:srgbClr val="FFFFFF"/>
                </a:highlight>
                <a:latin typeface="Abadi" panose="020B0604020104020204" pitchFamily="34" charset="0"/>
              </a:rPr>
              <a:t>Amazon VPC</a:t>
            </a:r>
            <a:r>
              <a:rPr lang="en-US" b="0" i="0" dirty="0">
                <a:solidFill>
                  <a:srgbClr val="000000"/>
                </a:solidFill>
                <a:effectLst/>
                <a:highlight>
                  <a:srgbClr val="FFFFFF"/>
                </a:highlight>
                <a:latin typeface="Abadi" panose="020B0604020104020204" pitchFamily="34" charset="0"/>
              </a:rPr>
              <a:t>, </a:t>
            </a:r>
            <a:r>
              <a:rPr lang="en-US" b="1" i="0" dirty="0">
                <a:solidFill>
                  <a:srgbClr val="000000"/>
                </a:solidFill>
                <a:effectLst/>
                <a:highlight>
                  <a:srgbClr val="FFFFFF"/>
                </a:highlight>
                <a:latin typeface="Abadi" panose="020B0604020104020204" pitchFamily="34" charset="0"/>
              </a:rPr>
              <a:t>Amazon EC2, </a:t>
            </a:r>
            <a:r>
              <a:rPr lang="en-US" b="1" i="0" u="none" strike="noStrike" dirty="0">
                <a:effectLst/>
                <a:highlight>
                  <a:srgbClr val="FFFFFF"/>
                </a:highlight>
                <a:latin typeface="Abadi" panose="020B0604020104020204" pitchFamily="34" charset="0"/>
              </a:rPr>
              <a:t>Amazon Route 53</a:t>
            </a:r>
            <a:r>
              <a:rPr lang="en-US" b="1" i="0" dirty="0">
                <a:solidFill>
                  <a:srgbClr val="000000"/>
                </a:solidFill>
                <a:effectLst/>
                <a:highlight>
                  <a:srgbClr val="FFFFFF"/>
                </a:highlight>
                <a:latin typeface="Abadi" panose="020B0604020104020204" pitchFamily="34" charset="0"/>
              </a:rPr>
              <a:t>, Load Balancers, Amazon Gateway</a:t>
            </a:r>
            <a:r>
              <a:rPr lang="en-US" b="0" i="0" dirty="0">
                <a:solidFill>
                  <a:srgbClr val="000000"/>
                </a:solidFill>
                <a:effectLst/>
                <a:highlight>
                  <a:srgbClr val="FFFFFF"/>
                </a:highlight>
                <a:latin typeface="Abadi" panose="020B0604020104020204" pitchFamily="34" charset="0"/>
              </a:rPr>
              <a:t>, and more. </a:t>
            </a:r>
          </a:p>
          <a:p>
            <a:pPr algn="l"/>
            <a:endParaRPr lang="en-US" b="0" i="0" dirty="0">
              <a:solidFill>
                <a:srgbClr val="000000"/>
              </a:solidFill>
              <a:effectLst/>
              <a:highlight>
                <a:srgbClr val="FFFFFF"/>
              </a:highligh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badi" panose="020B0604020104020204" pitchFamily="34" charset="0"/>
              </a:rPr>
              <a:t>AWS offers a global infrastructure comprising multiple regions and availability zones.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badi" panose="020B0604020104020204" pitchFamily="34" charset="0"/>
              </a:rPr>
              <a:t>Networking services in AWS include Virtual Private Cloud (VPC), Direct Connect, and Elastic Load Balancing, among others.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badi" panose="020B0604020104020204" pitchFamily="34" charset="0"/>
              </a:rPr>
              <a:t>AWS networking ensures secure communication channels through features like security groups and network ACLs. </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dirty="0">
                <a:latin typeface="Abadi" panose="020B0604020104020204" pitchFamily="34" charset="0"/>
              </a:rPr>
              <a:t>AWS offers various connectivity options such as Direct Connect for dedicated connections and VPN for secure communications.</a:t>
            </a:r>
            <a:endParaRPr kumimoji="0" lang="en-US" altLang="en-US" sz="1800" b="0" i="0" u="none" strike="noStrike" cap="none" normalizeH="0" baseline="0" dirty="0">
              <a:ln>
                <a:noFill/>
              </a:ln>
              <a:solidFill>
                <a:schemeClr val="tx1"/>
              </a:solidFill>
              <a:effectLst/>
              <a:latin typeface="Abadi" panose="020B0604020104020204" pitchFamily="34" charset="0"/>
            </a:endParaRPr>
          </a:p>
          <a:p>
            <a:pPr algn="l"/>
            <a:endParaRPr lang="en-IN" b="1" u="sng" dirty="0"/>
          </a:p>
        </p:txBody>
      </p:sp>
    </p:spTree>
    <p:extLst>
      <p:ext uri="{BB962C8B-B14F-4D97-AF65-F5344CB8AC3E}">
        <p14:creationId xmlns:p14="http://schemas.microsoft.com/office/powerpoint/2010/main" val="608141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32106-3EB8-C101-0B33-F863958934D1}"/>
              </a:ext>
            </a:extLst>
          </p:cNvPr>
          <p:cNvSpPr>
            <a:spLocks noGrp="1"/>
          </p:cNvSpPr>
          <p:nvPr>
            <p:ph type="title"/>
          </p:nvPr>
        </p:nvSpPr>
        <p:spPr/>
        <p:txBody>
          <a:bodyPr/>
          <a:lstStyle/>
          <a:p>
            <a:endParaRPr lang="en-IN"/>
          </a:p>
        </p:txBody>
      </p:sp>
      <p:sp>
        <p:nvSpPr>
          <p:cNvPr id="7" name="Content Placeholder 6">
            <a:extLst>
              <a:ext uri="{FF2B5EF4-FFF2-40B4-BE49-F238E27FC236}">
                <a16:creationId xmlns:a16="http://schemas.microsoft.com/office/drawing/2014/main" id="{30732080-F74F-19C1-E6E5-DD7E652B5EB7}"/>
              </a:ext>
            </a:extLst>
          </p:cNvPr>
          <p:cNvSpPr>
            <a:spLocks noGrp="1"/>
          </p:cNvSpPr>
          <p:nvPr>
            <p:ph idx="1"/>
          </p:nvPr>
        </p:nvSpPr>
        <p:spPr/>
        <p:txBody>
          <a:bodyPr/>
          <a:lstStyle/>
          <a:p>
            <a:endParaRPr lang="en-IN"/>
          </a:p>
        </p:txBody>
      </p:sp>
      <p:sp>
        <p:nvSpPr>
          <p:cNvPr id="8" name="Rectangle 7">
            <a:extLst>
              <a:ext uri="{FF2B5EF4-FFF2-40B4-BE49-F238E27FC236}">
                <a16:creationId xmlns:a16="http://schemas.microsoft.com/office/drawing/2014/main" id="{24AF6B4A-6FD9-6C44-1A37-F3A9A876A23A}"/>
              </a:ext>
            </a:extLst>
          </p:cNvPr>
          <p:cNvSpPr/>
          <p:nvPr/>
        </p:nvSpPr>
        <p:spPr>
          <a:xfrm>
            <a:off x="993058" y="825910"/>
            <a:ext cx="10137058" cy="5191432"/>
          </a:xfrm>
          <a:prstGeom prst="rect">
            <a:avLst/>
          </a:prstGeom>
          <a:solidFill>
            <a:srgbClr val="F9F9F9"/>
          </a:solidFill>
          <a:ln>
            <a:solidFill>
              <a:srgbClr val="FBF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5" name="TextBox 4">
            <a:extLst>
              <a:ext uri="{FF2B5EF4-FFF2-40B4-BE49-F238E27FC236}">
                <a16:creationId xmlns:a16="http://schemas.microsoft.com/office/drawing/2014/main" id="{D904A1A4-A459-5B3E-54F4-0716F4C5D40F}"/>
              </a:ext>
            </a:extLst>
          </p:cNvPr>
          <p:cNvSpPr txBox="1"/>
          <p:nvPr/>
        </p:nvSpPr>
        <p:spPr>
          <a:xfrm>
            <a:off x="914400" y="474345"/>
            <a:ext cx="10284542" cy="59093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badi" panose="020B0604020104020204" pitchFamily="34" charset="0"/>
              </a:rPr>
              <a:t>Networking in cloud computing involves the integration and management of network resources, ensuring that data and applications can communicate effectively and securely across the cloud environment.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badi" panose="020B0604020104020204" pitchFamily="34" charset="0"/>
              </a:rPr>
              <a:t>Key Points:</a:t>
            </a:r>
            <a:endParaRPr kumimoji="0" lang="en-US" altLang="en-US" sz="18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badi" panose="020B0604020104020204" pitchFamily="34" charset="0"/>
              </a:rPr>
              <a:t>Scalability:</a:t>
            </a:r>
            <a:r>
              <a:rPr kumimoji="0" lang="en-US" altLang="en-US" sz="1800" b="0" i="0" u="none" strike="noStrike" cap="none" normalizeH="0" baseline="0" dirty="0">
                <a:ln>
                  <a:noFill/>
                </a:ln>
                <a:solidFill>
                  <a:schemeClr val="tx1"/>
                </a:solidFill>
                <a:effectLst/>
                <a:latin typeface="Abadi" panose="020B0604020104020204" pitchFamily="34" charset="0"/>
              </a:rPr>
              <a:t> Cloud networking allows for the dynamic </a:t>
            </a:r>
            <a:r>
              <a:rPr kumimoji="0" lang="en-US" altLang="en-US" sz="1800" b="1" i="0" u="none" strike="noStrike" cap="none" normalizeH="0" baseline="0" dirty="0">
                <a:ln>
                  <a:noFill/>
                </a:ln>
                <a:solidFill>
                  <a:schemeClr val="tx1"/>
                </a:solidFill>
                <a:effectLst/>
                <a:latin typeface="Abadi" panose="020B0604020104020204" pitchFamily="34" charset="0"/>
              </a:rPr>
              <a:t>scaling</a:t>
            </a:r>
            <a:r>
              <a:rPr kumimoji="0" lang="en-US" altLang="en-US" sz="1800" b="0" i="0" u="none" strike="noStrike" cap="none" normalizeH="0" baseline="0" dirty="0">
                <a:ln>
                  <a:noFill/>
                </a:ln>
                <a:solidFill>
                  <a:schemeClr val="tx1"/>
                </a:solidFill>
                <a:effectLst/>
                <a:latin typeface="Abadi" panose="020B0604020104020204" pitchFamily="34" charset="0"/>
              </a:rPr>
              <a:t> of resources to handle varying workloads.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badi" panose="020B0604020104020204" pitchFamily="34" charset="0"/>
              </a:rPr>
              <a:t>Reliability:</a:t>
            </a:r>
            <a:r>
              <a:rPr kumimoji="0" lang="en-US" altLang="en-US" sz="1800" b="0" i="0" u="none" strike="noStrike" cap="none" normalizeH="0" baseline="0" dirty="0">
                <a:ln>
                  <a:noFill/>
                </a:ln>
                <a:solidFill>
                  <a:schemeClr val="tx1"/>
                </a:solidFill>
                <a:effectLst/>
                <a:latin typeface="Abadi" panose="020B0604020104020204" pitchFamily="34" charset="0"/>
              </a:rPr>
              <a:t> Proper network configurations ensure high availability and fault tolerance.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badi" panose="020B0604020104020204" pitchFamily="34" charset="0"/>
              </a:rPr>
              <a:t>Security:</a:t>
            </a:r>
            <a:r>
              <a:rPr kumimoji="0" lang="en-US" altLang="en-US" sz="1800" b="0" i="0" u="none" strike="noStrike" cap="none" normalizeH="0" baseline="0" dirty="0">
                <a:ln>
                  <a:noFill/>
                </a:ln>
                <a:solidFill>
                  <a:schemeClr val="tx1"/>
                </a:solidFill>
                <a:effectLst/>
                <a:latin typeface="Abadi" panose="020B0604020104020204" pitchFamily="34" charset="0"/>
              </a:rPr>
              <a:t> Networking controls like security groups and ACLs protect against unauthorized access and threats.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badi" panose="020B0604020104020204" pitchFamily="34" charset="0"/>
              </a:rPr>
              <a:t>Performance:</a:t>
            </a:r>
            <a:r>
              <a:rPr kumimoji="0" lang="en-US" altLang="en-US" sz="1800" b="0" i="0" u="none" strike="noStrike" cap="none" normalizeH="0" baseline="0" dirty="0">
                <a:ln>
                  <a:noFill/>
                </a:ln>
                <a:solidFill>
                  <a:schemeClr val="tx1"/>
                </a:solidFill>
                <a:effectLst/>
                <a:latin typeface="Abadi" panose="020B0604020104020204" pitchFamily="34" charset="0"/>
              </a:rPr>
              <a:t> Efficient networking improves data transfer speeds and reduces latency, enhancing overall application performance.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badi" panose="020B0604020104020204" pitchFamily="34" charset="0"/>
            </a:endParaRPr>
          </a:p>
          <a:p>
            <a:r>
              <a:rPr lang="en-US" b="1" dirty="0">
                <a:latin typeface="Abadi" panose="020B0604020104020204" pitchFamily="34" charset="0"/>
              </a:rPr>
              <a:t>How AWS Approaches Networking:</a:t>
            </a:r>
            <a:endParaRPr lang="en-US" dirty="0">
              <a:latin typeface="Abadi" panose="020B0604020104020204" pitchFamily="34" charset="0"/>
            </a:endParaRPr>
          </a:p>
          <a:p>
            <a:pPr>
              <a:buFont typeface="Arial" panose="020B0604020202020204" pitchFamily="34" charset="0"/>
              <a:buChar char="•"/>
            </a:pPr>
            <a:r>
              <a:rPr lang="en-US" b="1" dirty="0">
                <a:latin typeface="Abadi" panose="020B0604020104020204" pitchFamily="34" charset="0"/>
              </a:rPr>
              <a:t>Global Infrastructure:</a:t>
            </a:r>
            <a:r>
              <a:rPr lang="en-US" dirty="0">
                <a:latin typeface="Abadi" panose="020B0604020104020204" pitchFamily="34" charset="0"/>
              </a:rPr>
              <a:t> Deploy resources closer to users.</a:t>
            </a:r>
          </a:p>
          <a:p>
            <a:pPr>
              <a:buFont typeface="Arial" panose="020B0604020202020204" pitchFamily="34" charset="0"/>
              <a:buChar char="•"/>
            </a:pPr>
            <a:r>
              <a:rPr lang="en-US" b="1" dirty="0">
                <a:latin typeface="Abadi" panose="020B0604020104020204" pitchFamily="34" charset="0"/>
              </a:rPr>
              <a:t>Virtual Private Cloud (VPC):</a:t>
            </a:r>
            <a:r>
              <a:rPr lang="en-US" dirty="0">
                <a:latin typeface="Abadi" panose="020B0604020104020204" pitchFamily="34" charset="0"/>
              </a:rPr>
              <a:t> Isolated networks with control over IP ranges.</a:t>
            </a:r>
          </a:p>
          <a:p>
            <a:pPr>
              <a:buFont typeface="Arial" panose="020B0604020202020204" pitchFamily="34" charset="0"/>
              <a:buChar char="•"/>
            </a:pPr>
            <a:r>
              <a:rPr lang="en-US" b="1" dirty="0">
                <a:latin typeface="Abadi" panose="020B0604020104020204" pitchFamily="34" charset="0"/>
              </a:rPr>
              <a:t>Security:</a:t>
            </a:r>
            <a:r>
              <a:rPr lang="en-US" dirty="0">
                <a:latin typeface="Abadi" panose="020B0604020104020204" pitchFamily="34" charset="0"/>
              </a:rPr>
              <a:t> Features like security groups and network ACLs.</a:t>
            </a:r>
          </a:p>
          <a:p>
            <a:pPr>
              <a:buFont typeface="Arial" panose="020B0604020202020204" pitchFamily="34" charset="0"/>
              <a:buChar char="•"/>
            </a:pPr>
            <a:r>
              <a:rPr lang="en-US" b="1" dirty="0">
                <a:latin typeface="Abadi" panose="020B0604020104020204" pitchFamily="34" charset="0"/>
              </a:rPr>
              <a:t>Connectivity Options:</a:t>
            </a:r>
            <a:r>
              <a:rPr lang="en-US" dirty="0">
                <a:latin typeface="Abadi" panose="020B0604020104020204" pitchFamily="34" charset="0"/>
              </a:rPr>
              <a:t> Direct Connect and VPN.</a:t>
            </a:r>
          </a:p>
          <a:p>
            <a:pPr>
              <a:buFont typeface="Arial" panose="020B0604020202020204" pitchFamily="34" charset="0"/>
              <a:buChar char="•"/>
            </a:pPr>
            <a:r>
              <a:rPr lang="en-US" b="1" dirty="0">
                <a:latin typeface="Abadi" panose="020B0604020104020204" pitchFamily="34" charset="0"/>
              </a:rPr>
              <a:t>Integration:</a:t>
            </a:r>
            <a:r>
              <a:rPr lang="en-US" dirty="0">
                <a:latin typeface="Abadi" panose="020B0604020104020204" pitchFamily="34" charset="0"/>
              </a:rPr>
              <a:t> Seamless integration with other AWS services.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84299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96E274C7-F998-3491-1EB3-D79B77C3D8FA}"/>
              </a:ext>
            </a:extLst>
          </p:cNvPr>
          <p:cNvSpPr>
            <a:spLocks noChangeArrowheads="1"/>
          </p:cNvSpPr>
          <p:nvPr/>
        </p:nvSpPr>
        <p:spPr bwMode="auto">
          <a:xfrm>
            <a:off x="1280761" y="1297121"/>
            <a:ext cx="4450898"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342900" marR="0" lvl="0" indent="-342900"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Amazon VPC (Virtual Private Cloud)</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Subnets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Internet Gateway (IGW)</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NAT Gateway/NAT Instances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Route Tables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Elastic IP Addresses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AWS Direct Connect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Elastic Load Balancing (ELB)</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Amazon Route 53</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AWS Transit Gateway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Amazon CloudFront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AWS </a:t>
            </a:r>
            <a:r>
              <a:rPr kumimoji="0" lang="en-US" altLang="en-US" sz="1800" b="1" i="0" u="none" strike="noStrike" cap="none" normalizeH="0" baseline="0" dirty="0" err="1">
                <a:ln>
                  <a:noFill/>
                </a:ln>
                <a:solidFill>
                  <a:schemeClr val="tx1"/>
                </a:solidFill>
                <a:effectLst/>
                <a:latin typeface="Arial" panose="020B0604020202020204" pitchFamily="34" charset="0"/>
              </a:rPr>
              <a:t>PrivateLink</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AWS Global Accelerator</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Security Groups and Network ACLs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VPC Peering</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AWS VPN</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2462298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32106-3EB8-C101-0B33-F863958934D1}"/>
              </a:ext>
            </a:extLst>
          </p:cNvPr>
          <p:cNvSpPr>
            <a:spLocks noGrp="1"/>
          </p:cNvSpPr>
          <p:nvPr>
            <p:ph type="title"/>
          </p:nvPr>
        </p:nvSpPr>
        <p:spPr/>
        <p:txBody>
          <a:bodyPr/>
          <a:lstStyle/>
          <a:p>
            <a:endParaRPr lang="en-IN"/>
          </a:p>
        </p:txBody>
      </p:sp>
      <p:sp>
        <p:nvSpPr>
          <p:cNvPr id="7" name="Content Placeholder 6">
            <a:extLst>
              <a:ext uri="{FF2B5EF4-FFF2-40B4-BE49-F238E27FC236}">
                <a16:creationId xmlns:a16="http://schemas.microsoft.com/office/drawing/2014/main" id="{30732080-F74F-19C1-E6E5-DD7E652B5EB7}"/>
              </a:ext>
            </a:extLst>
          </p:cNvPr>
          <p:cNvSpPr>
            <a:spLocks noGrp="1"/>
          </p:cNvSpPr>
          <p:nvPr>
            <p:ph idx="1"/>
          </p:nvPr>
        </p:nvSpPr>
        <p:spPr/>
        <p:txBody>
          <a:bodyPr/>
          <a:lstStyle/>
          <a:p>
            <a:endParaRPr lang="en-IN"/>
          </a:p>
        </p:txBody>
      </p:sp>
      <p:sp>
        <p:nvSpPr>
          <p:cNvPr id="8" name="Rectangle 7">
            <a:extLst>
              <a:ext uri="{FF2B5EF4-FFF2-40B4-BE49-F238E27FC236}">
                <a16:creationId xmlns:a16="http://schemas.microsoft.com/office/drawing/2014/main" id="{24AF6B4A-6FD9-6C44-1A37-F3A9A876A23A}"/>
              </a:ext>
            </a:extLst>
          </p:cNvPr>
          <p:cNvSpPr/>
          <p:nvPr/>
        </p:nvSpPr>
        <p:spPr>
          <a:xfrm>
            <a:off x="993058" y="825910"/>
            <a:ext cx="10137058" cy="5191432"/>
          </a:xfrm>
          <a:prstGeom prst="rect">
            <a:avLst/>
          </a:prstGeom>
          <a:solidFill>
            <a:srgbClr val="F9F9F9"/>
          </a:solidFill>
          <a:ln>
            <a:solidFill>
              <a:srgbClr val="FBF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4" name="TextBox 3">
            <a:extLst>
              <a:ext uri="{FF2B5EF4-FFF2-40B4-BE49-F238E27FC236}">
                <a16:creationId xmlns:a16="http://schemas.microsoft.com/office/drawing/2014/main" id="{B8A907A0-C94B-66EC-77D2-E71CCF3D70E7}"/>
              </a:ext>
            </a:extLst>
          </p:cNvPr>
          <p:cNvSpPr txBox="1"/>
          <p:nvPr/>
        </p:nvSpPr>
        <p:spPr>
          <a:xfrm>
            <a:off x="4109884" y="719355"/>
            <a:ext cx="6115664" cy="369332"/>
          </a:xfrm>
          <a:prstGeom prst="rect">
            <a:avLst/>
          </a:prstGeom>
          <a:noFill/>
        </p:spPr>
        <p:txBody>
          <a:bodyPr wrap="square">
            <a:spAutoFit/>
          </a:bodyPr>
          <a:lstStyle/>
          <a:p>
            <a:r>
              <a:rPr lang="en-US" b="1" u="sng" dirty="0">
                <a:latin typeface="Abadi" panose="020B0604020104020204" pitchFamily="34" charset="0"/>
              </a:rPr>
              <a:t>Regions and Availability Zones (AZs)</a:t>
            </a:r>
            <a:endParaRPr lang="en-IN" b="1" u="sng" dirty="0">
              <a:latin typeface="Abadi" panose="020B0604020104020204" pitchFamily="34" charset="0"/>
            </a:endParaRPr>
          </a:p>
        </p:txBody>
      </p:sp>
      <p:sp>
        <p:nvSpPr>
          <p:cNvPr id="9" name="TextBox 8">
            <a:extLst>
              <a:ext uri="{FF2B5EF4-FFF2-40B4-BE49-F238E27FC236}">
                <a16:creationId xmlns:a16="http://schemas.microsoft.com/office/drawing/2014/main" id="{19748AC8-3F54-57A2-F258-3FE46B419910}"/>
              </a:ext>
            </a:extLst>
          </p:cNvPr>
          <p:cNvSpPr txBox="1"/>
          <p:nvPr/>
        </p:nvSpPr>
        <p:spPr>
          <a:xfrm>
            <a:off x="828368" y="1344326"/>
            <a:ext cx="10820400" cy="5016758"/>
          </a:xfrm>
          <a:prstGeom prst="rect">
            <a:avLst/>
          </a:prstGeom>
          <a:noFill/>
        </p:spPr>
        <p:txBody>
          <a:bodyPr wrap="square">
            <a:spAutoFit/>
          </a:bodyPr>
          <a:lstStyle/>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Congenial" panose="02000503040000020004" pitchFamily="2" charset="0"/>
              </a:rPr>
              <a:t>Regions:</a:t>
            </a:r>
            <a:r>
              <a:rPr kumimoji="0" lang="en-US" altLang="en-US" sz="1600" b="0" i="0" u="none" strike="noStrike" cap="none" normalizeH="0" baseline="0" dirty="0">
                <a:ln>
                  <a:noFill/>
                </a:ln>
                <a:solidFill>
                  <a:schemeClr val="tx1"/>
                </a:solidFill>
                <a:effectLst/>
                <a:latin typeface="Congenial" panose="02000503040000020004" pitchFamily="2" charset="0"/>
              </a:rPr>
              <a:t> Geographic locations around the world where AWS has data centers.</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Congenial" panose="02000503040000020004" pitchFamily="2" charset="0"/>
              </a:rPr>
              <a:t>Key Points:</a:t>
            </a:r>
            <a:endParaRPr kumimoji="0" lang="en-US" altLang="en-US" sz="1600" b="0" i="0" u="none" strike="noStrike" cap="none" normalizeH="0" baseline="0" dirty="0">
              <a:ln>
                <a:noFill/>
              </a:ln>
              <a:solidFill>
                <a:schemeClr val="tx1"/>
              </a:solidFill>
              <a:effectLst/>
              <a:latin typeface="Congenial" panose="02000503040000020004" pitchFamily="2" charset="0"/>
            </a:endParaRPr>
          </a:p>
          <a:p>
            <a:pPr marL="457200" marR="0" lvl="1" indent="0"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Congenial" panose="02000503040000020004" pitchFamily="2" charset="0"/>
              </a:rPr>
              <a:t>AWS Regions are distinct geographical areas designed to enable users to deploy applications and resources closer to their end-users.</a:t>
            </a:r>
          </a:p>
          <a:p>
            <a:pPr marL="457200" marR="0" lvl="1" indent="0"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Congenial" panose="02000503040000020004" pitchFamily="2" charset="0"/>
              </a:rPr>
              <a:t>Each region operates independently and is isolated from other regions, providing data sovereignty and compliance benefits.</a:t>
            </a:r>
          </a:p>
          <a:p>
            <a:pPr marL="457200" marR="0" lvl="1" indent="0"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Congenial" panose="02000503040000020004" pitchFamily="2" charset="0"/>
              </a:rPr>
              <a:t>AWS has multiple regions worldwide, including North America, Europe, Asia-Pacific, South America, and more.</a:t>
            </a:r>
          </a:p>
          <a:p>
            <a:pPr marL="457200" marR="0" lvl="1" indent="0"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Congenial" panose="02000503040000020004" pitchFamily="2" charset="0"/>
              </a:rPr>
              <a:t>Example: "US East (N. Virginia)," "EU (Ireland)," "Asia Pacific (Sydney)."</a:t>
            </a:r>
          </a:p>
          <a:p>
            <a:pPr marL="457200" marR="0" lvl="1" indent="0"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Congenial" panose="02000503040000020004" pitchFamily="2" charset="0"/>
              </a:rPr>
              <a:t>Each region has its own set of services, pricing, and compliance certifications.</a:t>
            </a:r>
          </a:p>
          <a:p>
            <a:pPr marL="457200" marR="0" lvl="1" indent="0"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Congenial" panose="02000503040000020004" pitchFamily="2"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Congenial" panose="02000503040000020004" pitchFamily="2" charset="0"/>
              </a:rPr>
              <a:t>Availability Zones (AZs):</a:t>
            </a:r>
            <a:r>
              <a:rPr kumimoji="0" lang="en-US" altLang="en-US" sz="1600" b="0" i="0" u="none" strike="noStrike" cap="none" normalizeH="0" baseline="0" dirty="0">
                <a:ln>
                  <a:noFill/>
                </a:ln>
                <a:solidFill>
                  <a:schemeClr val="tx1"/>
                </a:solidFill>
                <a:effectLst/>
                <a:latin typeface="Congenial" panose="02000503040000020004" pitchFamily="2" charset="0"/>
              </a:rPr>
              <a:t> Multiple, isolated locations within each region.</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Congenial" panose="02000503040000020004" pitchFamily="2" charset="0"/>
              </a:rPr>
              <a:t>Key Points:</a:t>
            </a:r>
            <a:endParaRPr kumimoji="0" lang="en-US" altLang="en-US" sz="1600" b="0" i="0" u="none" strike="noStrike" cap="none" normalizeH="0" baseline="0" dirty="0">
              <a:ln>
                <a:noFill/>
              </a:ln>
              <a:solidFill>
                <a:schemeClr val="tx1"/>
              </a:solidFill>
              <a:effectLst/>
              <a:latin typeface="Congenial" panose="02000503040000020004" pitchFamily="2" charset="0"/>
            </a:endParaRPr>
          </a:p>
          <a:p>
            <a:pPr marL="457200" marR="0" lvl="1" indent="0"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Congenial" panose="02000503040000020004" pitchFamily="2" charset="0"/>
              </a:rPr>
              <a:t>Availability Zones are physically separate data centers within an AWS region.</a:t>
            </a:r>
          </a:p>
          <a:p>
            <a:pPr marL="457200" marR="0" lvl="1" indent="0"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Congenial" panose="02000503040000020004" pitchFamily="2" charset="0"/>
              </a:rPr>
              <a:t>Each AZ is isolated but connected through low-latency links, providing high availability and fault tolerance.</a:t>
            </a:r>
          </a:p>
          <a:p>
            <a:pPr marL="457200" marR="0" lvl="1" indent="0"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Congenial" panose="02000503040000020004" pitchFamily="2" charset="0"/>
              </a:rPr>
              <a:t>AZs are designed to be independent of each other to prevent single points of failure. They have their own power, cooling, and physical security.</a:t>
            </a:r>
          </a:p>
          <a:p>
            <a:pPr marL="457200" marR="0" lvl="1" indent="0"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Congenial" panose="02000503040000020004" pitchFamily="2" charset="0"/>
              </a:rPr>
              <a:t>Deploying resources across multiple AZs can enhance application resilience and availability.</a:t>
            </a:r>
          </a:p>
          <a:p>
            <a:pPr marL="457200" marR="0" lvl="1" indent="0"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Congenial" panose="02000503040000020004" pitchFamily="2" charset="0"/>
              </a:rPr>
              <a:t>Example: A region like "US East (N. Virginia)" might have six AZs labeled "us-east-1a" to "us-east-1f."</a:t>
            </a: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Congenial" panose="02000503040000020004" pitchFamily="2" charset="0"/>
            </a:endParaRPr>
          </a:p>
        </p:txBody>
      </p:sp>
    </p:spTree>
    <p:extLst>
      <p:ext uri="{BB962C8B-B14F-4D97-AF65-F5344CB8AC3E}">
        <p14:creationId xmlns:p14="http://schemas.microsoft.com/office/powerpoint/2010/main" val="1700484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32106-3EB8-C101-0B33-F863958934D1}"/>
              </a:ext>
            </a:extLst>
          </p:cNvPr>
          <p:cNvSpPr>
            <a:spLocks noGrp="1"/>
          </p:cNvSpPr>
          <p:nvPr>
            <p:ph type="title"/>
          </p:nvPr>
        </p:nvSpPr>
        <p:spPr/>
        <p:txBody>
          <a:bodyPr/>
          <a:lstStyle/>
          <a:p>
            <a:endParaRPr lang="en-IN"/>
          </a:p>
        </p:txBody>
      </p:sp>
      <p:sp>
        <p:nvSpPr>
          <p:cNvPr id="7" name="Content Placeholder 6">
            <a:extLst>
              <a:ext uri="{FF2B5EF4-FFF2-40B4-BE49-F238E27FC236}">
                <a16:creationId xmlns:a16="http://schemas.microsoft.com/office/drawing/2014/main" id="{30732080-F74F-19C1-E6E5-DD7E652B5EB7}"/>
              </a:ext>
            </a:extLst>
          </p:cNvPr>
          <p:cNvSpPr>
            <a:spLocks noGrp="1"/>
          </p:cNvSpPr>
          <p:nvPr>
            <p:ph idx="1"/>
          </p:nvPr>
        </p:nvSpPr>
        <p:spPr/>
        <p:txBody>
          <a:bodyPr/>
          <a:lstStyle/>
          <a:p>
            <a:endParaRPr lang="en-IN"/>
          </a:p>
        </p:txBody>
      </p:sp>
      <p:sp>
        <p:nvSpPr>
          <p:cNvPr id="8" name="Rectangle 7">
            <a:extLst>
              <a:ext uri="{FF2B5EF4-FFF2-40B4-BE49-F238E27FC236}">
                <a16:creationId xmlns:a16="http://schemas.microsoft.com/office/drawing/2014/main" id="{24AF6B4A-6FD9-6C44-1A37-F3A9A876A23A}"/>
              </a:ext>
            </a:extLst>
          </p:cNvPr>
          <p:cNvSpPr/>
          <p:nvPr/>
        </p:nvSpPr>
        <p:spPr>
          <a:xfrm>
            <a:off x="993058" y="825910"/>
            <a:ext cx="10137058" cy="5191432"/>
          </a:xfrm>
          <a:prstGeom prst="rect">
            <a:avLst/>
          </a:prstGeom>
          <a:solidFill>
            <a:srgbClr val="F9F9F9"/>
          </a:solidFill>
          <a:ln>
            <a:solidFill>
              <a:srgbClr val="FBF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4" name="TextBox 3">
            <a:extLst>
              <a:ext uri="{FF2B5EF4-FFF2-40B4-BE49-F238E27FC236}">
                <a16:creationId xmlns:a16="http://schemas.microsoft.com/office/drawing/2014/main" id="{6BE013DB-286A-49C4-1C3F-FB9D81B2009F}"/>
              </a:ext>
            </a:extLst>
          </p:cNvPr>
          <p:cNvSpPr txBox="1"/>
          <p:nvPr/>
        </p:nvSpPr>
        <p:spPr>
          <a:xfrm>
            <a:off x="673509" y="739643"/>
            <a:ext cx="10776155" cy="369332"/>
          </a:xfrm>
          <a:prstGeom prst="rect">
            <a:avLst/>
          </a:prstGeom>
          <a:noFill/>
        </p:spPr>
        <p:txBody>
          <a:bodyPr wrap="square">
            <a:spAutoFit/>
          </a:bodyPr>
          <a:lstStyle/>
          <a:p>
            <a:pPr algn="ctr"/>
            <a:r>
              <a:rPr lang="en-US" b="1" u="sng" dirty="0">
                <a:latin typeface="Abadi" panose="020B0604020104020204" pitchFamily="34" charset="0"/>
              </a:rPr>
              <a:t>AWS Networking Components</a:t>
            </a:r>
            <a:endParaRPr lang="en-IN" b="1" u="sng" dirty="0">
              <a:latin typeface="Abadi" panose="020B0604020104020204" pitchFamily="34" charset="0"/>
            </a:endParaRPr>
          </a:p>
        </p:txBody>
      </p:sp>
      <p:sp>
        <p:nvSpPr>
          <p:cNvPr id="6" name="TextBox 5">
            <a:extLst>
              <a:ext uri="{FF2B5EF4-FFF2-40B4-BE49-F238E27FC236}">
                <a16:creationId xmlns:a16="http://schemas.microsoft.com/office/drawing/2014/main" id="{2C084B3A-30F8-592C-E03C-C18B8D2717AE}"/>
              </a:ext>
            </a:extLst>
          </p:cNvPr>
          <p:cNvSpPr txBox="1"/>
          <p:nvPr/>
        </p:nvSpPr>
        <p:spPr>
          <a:xfrm>
            <a:off x="931605" y="1195242"/>
            <a:ext cx="10368117" cy="5324535"/>
          </a:xfrm>
          <a:prstGeom prst="rect">
            <a:avLst/>
          </a:prstGeom>
          <a:noFill/>
        </p:spPr>
        <p:txBody>
          <a:bodyPr wrap="square">
            <a:spAutoFit/>
          </a:bodyPr>
          <a:lstStyle/>
          <a:p>
            <a:r>
              <a:rPr lang="en-US" sz="1700" b="1" dirty="0">
                <a:latin typeface="Congenial" panose="02000503040000020004" pitchFamily="2" charset="0"/>
              </a:rPr>
              <a:t>Virtual Private Cloud (VPC):</a:t>
            </a:r>
            <a:endParaRPr lang="en-US" sz="1700" dirty="0">
              <a:latin typeface="Congenial" panose="02000503040000020004" pitchFamily="2" charset="0"/>
            </a:endParaRPr>
          </a:p>
          <a:p>
            <a:pPr>
              <a:buFont typeface="Arial" panose="020B0604020202020204" pitchFamily="34" charset="0"/>
              <a:buChar char="•"/>
            </a:pPr>
            <a:r>
              <a:rPr lang="en-US" sz="1700" b="1" dirty="0">
                <a:latin typeface="Congenial" panose="02000503040000020004" pitchFamily="2" charset="0"/>
              </a:rPr>
              <a:t>Definition:</a:t>
            </a:r>
            <a:r>
              <a:rPr lang="en-US" sz="1700" dirty="0">
                <a:latin typeface="Congenial" panose="02000503040000020004" pitchFamily="2" charset="0"/>
              </a:rPr>
              <a:t> A VPC is a logically isolated virtual network within the AWS cloud where you can launch AWS resources in a secure environment.</a:t>
            </a:r>
          </a:p>
          <a:p>
            <a:pPr>
              <a:buFont typeface="Arial" panose="020B0604020202020204" pitchFamily="34" charset="0"/>
              <a:buChar char="•"/>
            </a:pPr>
            <a:endParaRPr lang="en-US" sz="1700" dirty="0">
              <a:latin typeface="Congenial" panose="02000503040000020004" pitchFamily="2" charset="0"/>
            </a:endParaRPr>
          </a:p>
          <a:p>
            <a:pPr>
              <a:buFont typeface="Arial" panose="020B0604020202020204" pitchFamily="34" charset="0"/>
              <a:buChar char="•"/>
            </a:pPr>
            <a:r>
              <a:rPr lang="en-US" sz="1700" b="1" dirty="0">
                <a:latin typeface="Congenial" panose="02000503040000020004" pitchFamily="2" charset="0"/>
              </a:rPr>
              <a:t>Key Points:</a:t>
            </a:r>
            <a:endParaRPr lang="en-US" sz="1700" dirty="0">
              <a:latin typeface="Congenial" panose="02000503040000020004" pitchFamily="2" charset="0"/>
            </a:endParaRPr>
          </a:p>
          <a:p>
            <a:pPr marL="742950" lvl="1" indent="-285750">
              <a:buFont typeface="Arial" panose="020B0604020202020204" pitchFamily="34" charset="0"/>
              <a:buChar char="•"/>
            </a:pPr>
            <a:r>
              <a:rPr lang="en-US" sz="1700" dirty="0">
                <a:latin typeface="Congenial" panose="02000503040000020004" pitchFamily="2" charset="0"/>
              </a:rPr>
              <a:t>Provides control over network configuration, including IP address ranges, subnets, route tables, and gateways.</a:t>
            </a:r>
          </a:p>
          <a:p>
            <a:pPr marL="742950" lvl="1" indent="-285750">
              <a:buFont typeface="Arial" panose="020B0604020202020204" pitchFamily="34" charset="0"/>
              <a:buChar char="•"/>
            </a:pPr>
            <a:r>
              <a:rPr lang="en-US" sz="1700" dirty="0">
                <a:latin typeface="Congenial" panose="02000503040000020004" pitchFamily="2" charset="0"/>
              </a:rPr>
              <a:t>Allows you to create a virtual network that closely resembles a traditional network in a data center.</a:t>
            </a:r>
          </a:p>
          <a:p>
            <a:pPr marL="742950" lvl="1" indent="-285750">
              <a:buFont typeface="Arial" panose="020B0604020202020204" pitchFamily="34" charset="0"/>
              <a:buChar char="•"/>
            </a:pPr>
            <a:endParaRPr lang="en-US" sz="1700" dirty="0">
              <a:latin typeface="Congenial" panose="02000503040000020004" pitchFamily="2" charset="0"/>
            </a:endParaRPr>
          </a:p>
          <a:p>
            <a:r>
              <a:rPr lang="en-US" sz="1700" b="1" dirty="0">
                <a:latin typeface="Congenial" panose="02000503040000020004" pitchFamily="2" charset="0"/>
              </a:rPr>
              <a:t>Subnets:</a:t>
            </a:r>
            <a:endParaRPr lang="en-US" sz="1700" dirty="0">
              <a:latin typeface="Congenial" panose="02000503040000020004" pitchFamily="2" charset="0"/>
            </a:endParaRPr>
          </a:p>
          <a:p>
            <a:pPr>
              <a:buFont typeface="Arial" panose="020B0604020202020204" pitchFamily="34" charset="0"/>
              <a:buChar char="•"/>
            </a:pPr>
            <a:r>
              <a:rPr lang="en-US" sz="1700" b="1" dirty="0">
                <a:latin typeface="Congenial" panose="02000503040000020004" pitchFamily="2" charset="0"/>
              </a:rPr>
              <a:t>Definition:</a:t>
            </a:r>
            <a:r>
              <a:rPr lang="en-US" sz="1700" dirty="0">
                <a:latin typeface="Congenial" panose="02000503040000020004" pitchFamily="2" charset="0"/>
              </a:rPr>
              <a:t> Subnets are segments of a VPC's IP address range where you can place AWS resources, such as EC2 instances.</a:t>
            </a:r>
          </a:p>
          <a:p>
            <a:pPr>
              <a:buFont typeface="Arial" panose="020B0604020202020204" pitchFamily="34" charset="0"/>
              <a:buChar char="•"/>
            </a:pPr>
            <a:endParaRPr lang="en-US" sz="1700" dirty="0">
              <a:latin typeface="Congenial" panose="02000503040000020004" pitchFamily="2" charset="0"/>
            </a:endParaRPr>
          </a:p>
          <a:p>
            <a:pPr>
              <a:buFont typeface="Arial" panose="020B0604020202020204" pitchFamily="34" charset="0"/>
              <a:buChar char="•"/>
            </a:pPr>
            <a:r>
              <a:rPr lang="en-US" sz="1700" b="1" dirty="0">
                <a:latin typeface="Congenial" panose="02000503040000020004" pitchFamily="2" charset="0"/>
              </a:rPr>
              <a:t>Key Points:</a:t>
            </a:r>
            <a:endParaRPr lang="en-US" sz="1700" dirty="0">
              <a:latin typeface="Congenial" panose="02000503040000020004" pitchFamily="2" charset="0"/>
            </a:endParaRPr>
          </a:p>
          <a:p>
            <a:pPr marL="742950" lvl="1" indent="-285750">
              <a:buFont typeface="Arial" panose="020B0604020202020204" pitchFamily="34" charset="0"/>
              <a:buChar char="•"/>
            </a:pPr>
            <a:r>
              <a:rPr lang="en-US" sz="1700" dirty="0">
                <a:latin typeface="Congenial" panose="02000503040000020004" pitchFamily="2" charset="0"/>
              </a:rPr>
              <a:t>Subnets can be classified as public or private based on their accessibility from the internet.</a:t>
            </a:r>
          </a:p>
          <a:p>
            <a:pPr marL="742950" lvl="1" indent="-285750">
              <a:buFont typeface="Arial" panose="020B0604020202020204" pitchFamily="34" charset="0"/>
              <a:buChar char="•"/>
            </a:pPr>
            <a:r>
              <a:rPr lang="en-US" sz="1700" dirty="0">
                <a:latin typeface="Congenial" panose="02000503040000020004" pitchFamily="2" charset="0"/>
              </a:rPr>
              <a:t>Public subnets have direct access to the internet via an Internet Gateway, while private subnets do not.</a:t>
            </a:r>
          </a:p>
          <a:p>
            <a:pPr marL="742950" lvl="1" indent="-285750">
              <a:buFont typeface="Arial" panose="020B0604020202020204" pitchFamily="34" charset="0"/>
              <a:buChar char="•"/>
            </a:pPr>
            <a:endParaRPr lang="en-US" sz="1700" dirty="0">
              <a:latin typeface="Congenial" panose="02000503040000020004" pitchFamily="2" charset="0"/>
            </a:endParaRPr>
          </a:p>
          <a:p>
            <a:pPr marL="742950" lvl="1" indent="-285750">
              <a:buFont typeface="Arial" panose="020B0604020202020204" pitchFamily="34" charset="0"/>
              <a:buChar char="•"/>
            </a:pPr>
            <a:endParaRPr lang="en-US" sz="1700" dirty="0">
              <a:latin typeface="Congenial" panose="02000503040000020004" pitchFamily="2" charset="0"/>
            </a:endParaRPr>
          </a:p>
        </p:txBody>
      </p:sp>
    </p:spTree>
    <p:extLst>
      <p:ext uri="{BB962C8B-B14F-4D97-AF65-F5344CB8AC3E}">
        <p14:creationId xmlns:p14="http://schemas.microsoft.com/office/powerpoint/2010/main" val="2716243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32106-3EB8-C101-0B33-F863958934D1}"/>
              </a:ext>
            </a:extLst>
          </p:cNvPr>
          <p:cNvSpPr>
            <a:spLocks noGrp="1"/>
          </p:cNvSpPr>
          <p:nvPr>
            <p:ph type="title"/>
          </p:nvPr>
        </p:nvSpPr>
        <p:spPr/>
        <p:txBody>
          <a:bodyPr/>
          <a:lstStyle/>
          <a:p>
            <a:endParaRPr lang="en-IN"/>
          </a:p>
        </p:txBody>
      </p:sp>
      <p:pic>
        <p:nvPicPr>
          <p:cNvPr id="15" name="Content Placeholder 14" descr="A screenshot of a computer&#10;&#10;Description automatically generated">
            <a:extLst>
              <a:ext uri="{FF2B5EF4-FFF2-40B4-BE49-F238E27FC236}">
                <a16:creationId xmlns:a16="http://schemas.microsoft.com/office/drawing/2014/main" id="{FD8E469D-904E-510D-3BC3-A4F9D15B5650}"/>
              </a:ext>
            </a:extLst>
          </p:cNvPr>
          <p:cNvPicPr>
            <a:picLocks noGrp="1" noChangeAspect="1"/>
          </p:cNvPicPr>
          <p:nvPr>
            <p:ph idx="1"/>
          </p:nvPr>
        </p:nvPicPr>
        <p:blipFill>
          <a:blip r:embed="rId2"/>
          <a:stretch>
            <a:fillRect/>
          </a:stretch>
        </p:blipFill>
        <p:spPr>
          <a:xfrm>
            <a:off x="3648435" y="2171700"/>
            <a:ext cx="4566518" cy="3294063"/>
          </a:xfrm>
        </p:spPr>
      </p:pic>
      <p:sp>
        <p:nvSpPr>
          <p:cNvPr id="8" name="Rectangle 7">
            <a:extLst>
              <a:ext uri="{FF2B5EF4-FFF2-40B4-BE49-F238E27FC236}">
                <a16:creationId xmlns:a16="http://schemas.microsoft.com/office/drawing/2014/main" id="{24AF6B4A-6FD9-6C44-1A37-F3A9A876A23A}"/>
              </a:ext>
            </a:extLst>
          </p:cNvPr>
          <p:cNvSpPr/>
          <p:nvPr/>
        </p:nvSpPr>
        <p:spPr>
          <a:xfrm>
            <a:off x="993058" y="825910"/>
            <a:ext cx="10137058" cy="5191432"/>
          </a:xfrm>
          <a:prstGeom prst="rect">
            <a:avLst/>
          </a:prstGeom>
          <a:solidFill>
            <a:srgbClr val="F9F9F9"/>
          </a:solidFill>
          <a:ln>
            <a:solidFill>
              <a:srgbClr val="FBF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BAB1BEFE-3729-ECF2-3E35-7C4C9E72CD14}"/>
              </a:ext>
            </a:extLst>
          </p:cNvPr>
          <p:cNvSpPr txBox="1"/>
          <p:nvPr/>
        </p:nvSpPr>
        <p:spPr>
          <a:xfrm>
            <a:off x="993057" y="982132"/>
            <a:ext cx="10766323" cy="3416320"/>
          </a:xfrm>
          <a:prstGeom prst="rect">
            <a:avLst/>
          </a:prstGeom>
          <a:noFill/>
        </p:spPr>
        <p:txBody>
          <a:bodyPr wrap="square">
            <a:spAutoFit/>
          </a:bodyPr>
          <a:lstStyle/>
          <a:p>
            <a:r>
              <a:rPr lang="en-IN" b="1" u="sng" dirty="0">
                <a:effectLst>
                  <a:outerShdw blurRad="38100" dist="38100" dir="2700000" algn="tl">
                    <a:srgbClr val="000000">
                      <a:alpha val="43137"/>
                    </a:srgbClr>
                  </a:outerShdw>
                </a:effectLst>
                <a:latin typeface="Congenial" panose="02000503040000020004" pitchFamily="2" charset="0"/>
              </a:rPr>
              <a:t>Create the VPC and Subnets Layout:</a:t>
            </a:r>
          </a:p>
          <a:p>
            <a:endParaRPr lang="en-IN" b="1" dirty="0">
              <a:latin typeface="Congenial" panose="02000503040000020004"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Congenial" panose="02000503040000020004" pitchFamily="2" charset="0"/>
              </a:rPr>
              <a:t>VPC (Virtual Private Cloud)</a:t>
            </a:r>
            <a:r>
              <a:rPr kumimoji="0" lang="en-US" altLang="en-US" sz="1800" b="0" i="0" u="none" strike="noStrike" cap="none" normalizeH="0" baseline="0" dirty="0">
                <a:ln>
                  <a:noFill/>
                </a:ln>
                <a:solidFill>
                  <a:schemeClr val="tx1"/>
                </a:solidFill>
                <a:effectLst/>
                <a:latin typeface="Congenial" panose="02000503040000020004" pitchFamily="2" charset="0"/>
              </a:rPr>
              <a:t>: A virtual network dedicated to your AWS account where you can launch AWS resources in a logically isolated section of the AWS cloud.</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Congenial" panose="02000503040000020004"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Congenial" panose="02000503040000020004" pitchFamily="2" charset="0"/>
              </a:rPr>
              <a:t>Subnets</a:t>
            </a:r>
            <a:r>
              <a:rPr kumimoji="0" lang="en-US" altLang="en-US" sz="1800" b="0" i="0" u="none" strike="noStrike" cap="none" normalizeH="0" baseline="0" dirty="0">
                <a:ln>
                  <a:noFill/>
                </a:ln>
                <a:solidFill>
                  <a:schemeClr val="tx1"/>
                </a:solidFill>
                <a:effectLst/>
                <a:latin typeface="Congenial" panose="02000503040000020004" pitchFamily="2" charset="0"/>
              </a:rPr>
              <a:t>: Segments within a VPC that allow you to group resources based on security and operational needs, each containing a range of IP addresses. </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latin typeface="Congenial" panose="02000503040000020004"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Congenial" panose="02000503040000020004" pitchFamily="2" charset="0"/>
            </a:endParaRPr>
          </a:p>
          <a:p>
            <a:endParaRPr lang="en-IN" b="1" dirty="0"/>
          </a:p>
          <a:p>
            <a:endParaRPr lang="en-IN" b="1" dirty="0"/>
          </a:p>
          <a:p>
            <a:endParaRPr lang="en-IN" b="1" dirty="0"/>
          </a:p>
        </p:txBody>
      </p:sp>
      <p:sp>
        <p:nvSpPr>
          <p:cNvPr id="11" name="TextBox 10">
            <a:extLst>
              <a:ext uri="{FF2B5EF4-FFF2-40B4-BE49-F238E27FC236}">
                <a16:creationId xmlns:a16="http://schemas.microsoft.com/office/drawing/2014/main" id="{7FA2D756-86AB-F278-07D0-F40B674870CA}"/>
              </a:ext>
            </a:extLst>
          </p:cNvPr>
          <p:cNvSpPr txBox="1"/>
          <p:nvPr/>
        </p:nvSpPr>
        <p:spPr>
          <a:xfrm>
            <a:off x="993057" y="3244290"/>
            <a:ext cx="5407744" cy="230832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Congenial" panose="02000503040000020004" pitchFamily="2" charset="0"/>
              </a:rPr>
              <a:t>How to create VPC:</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i="0" u="none" strike="noStrike" cap="none" normalizeH="0" baseline="0" dirty="0">
                <a:ln>
                  <a:noFill/>
                </a:ln>
                <a:solidFill>
                  <a:schemeClr val="tx1"/>
                </a:solidFill>
                <a:effectLst/>
                <a:latin typeface="Congenial" panose="02000503040000020004" pitchFamily="2" charset="0"/>
              </a:rPr>
              <a:t>1)Come to VPC dashboard there we can see default VPC is already created.</a:t>
            </a:r>
          </a:p>
          <a:p>
            <a:pPr marL="0" marR="0" lvl="0" indent="0" algn="l" defTabSz="914400" rtl="0" eaLnBrk="0" fontAlgn="base" latinLnBrk="0" hangingPunct="0">
              <a:lnSpc>
                <a:spcPct val="100000"/>
              </a:lnSpc>
              <a:spcBef>
                <a:spcPct val="0"/>
              </a:spcBef>
              <a:spcAft>
                <a:spcPct val="0"/>
              </a:spcAft>
              <a:buClrTx/>
              <a:buSzTx/>
              <a:tabLst/>
            </a:pPr>
            <a:r>
              <a:rPr lang="en-US" altLang="en-US" dirty="0">
                <a:latin typeface="Congenial" panose="02000503040000020004" pitchFamily="2" charset="0"/>
              </a:rPr>
              <a:t>2)Now click on create VPC and give name tag like </a:t>
            </a:r>
          </a:p>
          <a:p>
            <a:pPr marL="0" marR="0" lvl="0" indent="0" algn="l" defTabSz="914400" rtl="0" eaLnBrk="0" fontAlgn="base" latinLnBrk="0" hangingPunct="0">
              <a:lnSpc>
                <a:spcPct val="100000"/>
              </a:lnSpc>
              <a:spcBef>
                <a:spcPct val="0"/>
              </a:spcBef>
              <a:spcAft>
                <a:spcPct val="0"/>
              </a:spcAft>
              <a:buClrTx/>
              <a:buSzTx/>
              <a:tabLst/>
            </a:pPr>
            <a:r>
              <a:rPr lang="en-IN" b="0" i="0" dirty="0">
                <a:solidFill>
                  <a:srgbClr val="16191F"/>
                </a:solidFill>
                <a:effectLst/>
                <a:highlight>
                  <a:srgbClr val="F1FAFF"/>
                </a:highlight>
                <a:latin typeface="Congenial" panose="02000503040000020004" pitchFamily="2" charset="0"/>
              </a:rPr>
              <a:t>AWS-Networking-Project</a:t>
            </a:r>
            <a:endParaRPr lang="en-US" altLang="en-US" dirty="0">
              <a:latin typeface="Congenial" panose="02000503040000020004" pitchFamily="2"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i="0" u="none" strike="noStrike" cap="none" normalizeH="0" baseline="0" dirty="0">
                <a:ln>
                  <a:noFill/>
                </a:ln>
                <a:solidFill>
                  <a:schemeClr val="tx1"/>
                </a:solidFill>
                <a:effectLst/>
                <a:latin typeface="Congenial" panose="02000503040000020004" pitchFamily="2" charset="0"/>
              </a:rPr>
              <a:t>3)Give Ip like 10.0.0.0/16 and checkmark no ipv6 cidr block</a:t>
            </a:r>
          </a:p>
          <a:p>
            <a:pPr marL="0" marR="0" lvl="0" indent="0" algn="l" defTabSz="914400" rtl="0" eaLnBrk="0" fontAlgn="base" latinLnBrk="0" hangingPunct="0">
              <a:lnSpc>
                <a:spcPct val="100000"/>
              </a:lnSpc>
              <a:spcBef>
                <a:spcPct val="0"/>
              </a:spcBef>
              <a:spcAft>
                <a:spcPct val="0"/>
              </a:spcAft>
              <a:buClrTx/>
              <a:buSzTx/>
              <a:tabLst/>
            </a:pPr>
            <a:r>
              <a:rPr lang="en-US" altLang="en-US" dirty="0">
                <a:latin typeface="Congenial" panose="02000503040000020004" pitchFamily="2" charset="0"/>
              </a:rPr>
              <a:t>4)Then click on create to create your VPC.</a:t>
            </a:r>
            <a:endParaRPr kumimoji="0" lang="en-US" altLang="en-US" sz="1800" i="0" u="none" strike="noStrike" cap="none" normalizeH="0" baseline="0" dirty="0">
              <a:ln>
                <a:noFill/>
              </a:ln>
              <a:solidFill>
                <a:schemeClr val="tx1"/>
              </a:solidFill>
              <a:effectLst/>
              <a:latin typeface="Congenial" panose="02000503040000020004" pitchFamily="2" charset="0"/>
            </a:endParaRPr>
          </a:p>
        </p:txBody>
      </p:sp>
      <p:pic>
        <p:nvPicPr>
          <p:cNvPr id="3" name="Picture 2">
            <a:extLst>
              <a:ext uri="{FF2B5EF4-FFF2-40B4-BE49-F238E27FC236}">
                <a16:creationId xmlns:a16="http://schemas.microsoft.com/office/drawing/2014/main" id="{970C5270-07FC-73F0-4DBE-30397D38F0DC}"/>
              </a:ext>
            </a:extLst>
          </p:cNvPr>
          <p:cNvPicPr>
            <a:picLocks noChangeAspect="1"/>
          </p:cNvPicPr>
          <p:nvPr/>
        </p:nvPicPr>
        <p:blipFill rotWithShape="1">
          <a:blip r:embed="rId3"/>
          <a:srcRect l="2302" t="25089" r="59551" b="28990"/>
          <a:stretch/>
        </p:blipFill>
        <p:spPr>
          <a:xfrm>
            <a:off x="6534731" y="3005692"/>
            <a:ext cx="4198814" cy="2843136"/>
          </a:xfrm>
          <a:prstGeom prst="rect">
            <a:avLst/>
          </a:prstGeom>
        </p:spPr>
      </p:pic>
    </p:spTree>
    <p:extLst>
      <p:ext uri="{BB962C8B-B14F-4D97-AF65-F5344CB8AC3E}">
        <p14:creationId xmlns:p14="http://schemas.microsoft.com/office/powerpoint/2010/main" val="3634235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FC2C956-26CF-1909-97B1-4B90EDD7989D}"/>
              </a:ext>
            </a:extLst>
          </p:cNvPr>
          <p:cNvPicPr>
            <a:picLocks noGrp="1" noChangeAspect="1"/>
          </p:cNvPicPr>
          <p:nvPr>
            <p:ph idx="1"/>
          </p:nvPr>
        </p:nvPicPr>
        <p:blipFill rotWithShape="1">
          <a:blip r:embed="rId2"/>
          <a:srcRect l="1600" t="23962" r="3200" b="-254"/>
          <a:stretch/>
        </p:blipFill>
        <p:spPr>
          <a:xfrm>
            <a:off x="1373731" y="946354"/>
            <a:ext cx="9444537" cy="4965291"/>
          </a:xfrm>
        </p:spPr>
      </p:pic>
    </p:spTree>
    <p:extLst>
      <p:ext uri="{BB962C8B-B14F-4D97-AF65-F5344CB8AC3E}">
        <p14:creationId xmlns:p14="http://schemas.microsoft.com/office/powerpoint/2010/main" val="714126184"/>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CDCE0"/>
      </a:lt2>
      <a:accent1>
        <a:srgbClr val="415588"/>
      </a:accent1>
      <a:accent2>
        <a:srgbClr val="4294B6"/>
      </a:accent2>
      <a:accent3>
        <a:srgbClr val="087D7C"/>
      </a:accent3>
      <a:accent4>
        <a:srgbClr val="2CB663"/>
      </a:accent4>
      <a:accent5>
        <a:srgbClr val="DF8822"/>
      </a:accent5>
      <a:accent6>
        <a:srgbClr val="BC410A"/>
      </a:accent6>
      <a:hlink>
        <a:srgbClr val="5977C4"/>
      </a:hlink>
      <a:folHlink>
        <a:srgbClr val="A1A9BF"/>
      </a:folHlink>
    </a:clrScheme>
    <a:fontScheme name="Gallery">
      <a:majorFont>
        <a:latin typeface="Century Gothic" panose="020B0502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lumMod val="108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E050AC27-895F-4B90-991D-A6818FC89AB6}"/>
    </a:ext>
  </a:extLst>
</a:theme>
</file>

<file path=docProps/app.xml><?xml version="1.0" encoding="utf-8"?>
<Properties xmlns="http://schemas.openxmlformats.org/officeDocument/2006/extended-properties" xmlns:vt="http://schemas.openxmlformats.org/officeDocument/2006/docPropsVTypes">
  <Template>Gallery</Template>
  <TotalTime>780</TotalTime>
  <Words>2049</Words>
  <Application>Microsoft Office PowerPoint</Application>
  <PresentationFormat>Widescreen</PresentationFormat>
  <Paragraphs>217</Paragraphs>
  <Slides>26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Abadi</vt:lpstr>
      <vt:lpstr>ADLaM Display</vt:lpstr>
      <vt:lpstr>Aharoni</vt:lpstr>
      <vt:lpstr>Arial</vt:lpstr>
      <vt:lpstr>Century Gothic</vt:lpstr>
      <vt:lpstr>Congenial</vt:lpstr>
      <vt:lpstr>Garamond</vt:lpstr>
      <vt:lpstr>Noto Sans JP</vt:lpstr>
      <vt:lpstr>Poppins</vt:lpstr>
      <vt:lpstr>Segoe UI</vt:lpstr>
      <vt:lpstr>Gallery</vt:lpstr>
      <vt:lpstr> AMAZON  WEB  SERVICES NETWORKING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dharshith moturi</dc:creator>
  <cp:lastModifiedBy>narendra nani</cp:lastModifiedBy>
  <cp:revision>16</cp:revision>
  <dcterms:created xsi:type="dcterms:W3CDTF">2024-07-02T16:33:17Z</dcterms:created>
  <dcterms:modified xsi:type="dcterms:W3CDTF">2024-07-11T04:31:28Z</dcterms:modified>
</cp:coreProperties>
</file>